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74" r:id="rId2"/>
    <p:sldId id="258" r:id="rId3"/>
    <p:sldId id="259" r:id="rId4"/>
    <p:sldId id="262" r:id="rId5"/>
    <p:sldId id="280" r:id="rId6"/>
    <p:sldId id="266" r:id="rId7"/>
    <p:sldId id="263" r:id="rId8"/>
    <p:sldId id="278" r:id="rId9"/>
    <p:sldId id="267" r:id="rId10"/>
    <p:sldId id="268" r:id="rId11"/>
    <p:sldId id="269" r:id="rId12"/>
    <p:sldId id="277" r:id="rId13"/>
    <p:sldId id="281" r:id="rId14"/>
    <p:sldId id="276" r:id="rId15"/>
    <p:sldId id="271" r:id="rId16"/>
    <p:sldId id="272" r:id="rId17"/>
    <p:sldId id="275"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66"/>
  </p:clrMru>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2B85FA-AF79-4806-9DD4-F94F7E92F3EF}" type="datetimeFigureOut">
              <a:rPr lang="en-US" smtClean="0"/>
              <a:pPr/>
              <a:t>7/14/2010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BDBBDE-76BF-4006-A043-32A7F26893D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8"/>
          <p:cNvSpPr>
            <a:spLocks noGrp="1" noChangeArrowheads="1"/>
          </p:cNvSpPr>
          <p:nvPr>
            <p:ph type="sldNum" sz="quarter"/>
          </p:nvPr>
        </p:nvSpPr>
        <p:spPr>
          <a:noFill/>
        </p:spPr>
        <p:txBody>
          <a:bodyPr/>
          <a:lstStyle/>
          <a:p>
            <a:pPr>
              <a:buFont typeface="Arial" pitchFamily="34" charset="0"/>
              <a:buNone/>
            </a:pPr>
            <a:fld id="{7544C3F2-0FE5-40AA-A2AD-18154C39E6A4}" type="slidenum">
              <a:rPr lang="en-GB" smtClean="0">
                <a:latin typeface="Arial" pitchFamily="34" charset="0"/>
              </a:rPr>
              <a:pPr>
                <a:buFont typeface="Arial" pitchFamily="34" charset="0"/>
                <a:buNone/>
              </a:pPr>
              <a:t>17</a:t>
            </a:fld>
            <a:endParaRPr lang="en-GB" smtClean="0">
              <a:latin typeface="Arial" pitchFamily="34" charset="0"/>
            </a:endParaRPr>
          </a:p>
        </p:txBody>
      </p:sp>
      <p:sp>
        <p:nvSpPr>
          <p:cNvPr id="37891" name="Text Box 1"/>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p:spPr>
        <p:txBody>
          <a:bodyPr wrap="none" anchor="ctr"/>
          <a:lstStyle/>
          <a:p>
            <a:endParaRPr lang="en-US"/>
          </a:p>
        </p:txBody>
      </p:sp>
      <p:sp>
        <p:nvSpPr>
          <p:cNvPr id="37892" name="Rectangle 2"/>
          <p:cNvSpPr>
            <a:spLocks noGrp="1" noChangeArrowheads="1"/>
          </p:cNvSpPr>
          <p:nvPr>
            <p:ph type="body"/>
          </p:nvPr>
        </p:nvSpPr>
        <p:spPr>
          <a:xfrm>
            <a:off x="685800" y="4343400"/>
            <a:ext cx="5484813" cy="4114800"/>
          </a:xfrm>
          <a:noFill/>
          <a:ln/>
        </p:spPr>
        <p:txBody>
          <a:bodyPr wrap="none" anchor="ct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21C5012-C888-4316-8936-47F392955229}" type="datetimeFigureOut">
              <a:rPr lang="en-US" smtClean="0"/>
              <a:pPr/>
              <a:t>7/14/2010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C7E766-0957-437B-8993-70BA8731CCEA}" type="slidenum">
              <a:rPr lang="en-US" smtClean="0"/>
              <a:pPr/>
              <a:t>‹#›</a:t>
            </a:fld>
            <a:endParaRPr lang="en-US"/>
          </a:p>
        </p:txBody>
      </p:sp>
    </p:spTree>
  </p:cSld>
  <p:clrMapOvr>
    <a:masterClrMapping/>
  </p:clrMapOvr>
  <p:transition spd="slow">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1C5012-C888-4316-8936-47F392955229}" type="datetimeFigureOut">
              <a:rPr lang="en-US" smtClean="0"/>
              <a:pPr/>
              <a:t>7/14/2010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C7E766-0957-437B-8993-70BA8731CCEA}" type="slidenum">
              <a:rPr lang="en-US" smtClean="0"/>
              <a:pPr/>
              <a:t>‹#›</a:t>
            </a:fld>
            <a:endParaRPr lang="en-US"/>
          </a:p>
        </p:txBody>
      </p:sp>
    </p:spTree>
  </p:cSld>
  <p:clrMapOvr>
    <a:masterClrMapping/>
  </p:clrMapOvr>
  <p:transition spd="slow">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1C5012-C888-4316-8936-47F392955229}" type="datetimeFigureOut">
              <a:rPr lang="en-US" smtClean="0"/>
              <a:pPr/>
              <a:t>7/14/2010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C7E766-0957-437B-8993-70BA8731CCEA}" type="slidenum">
              <a:rPr lang="en-US" smtClean="0"/>
              <a:pPr/>
              <a:t>‹#›</a:t>
            </a:fld>
            <a:endParaRPr lang="en-US"/>
          </a:p>
        </p:txBody>
      </p:sp>
    </p:spTree>
  </p:cSld>
  <p:clrMapOvr>
    <a:masterClrMapping/>
  </p:clrMapOvr>
  <p:transition spd="slow">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1C5012-C888-4316-8936-47F392955229}" type="datetimeFigureOut">
              <a:rPr lang="en-US" smtClean="0"/>
              <a:pPr/>
              <a:t>7/14/2010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C7E766-0957-437B-8993-70BA8731CCEA}" type="slidenum">
              <a:rPr lang="en-US" smtClean="0"/>
              <a:pPr/>
              <a:t>‹#›</a:t>
            </a:fld>
            <a:endParaRPr lang="en-US"/>
          </a:p>
        </p:txBody>
      </p:sp>
    </p:spTree>
  </p:cSld>
  <p:clrMapOvr>
    <a:masterClrMapping/>
  </p:clrMapOvr>
  <p:transition spd="slow">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1C5012-C888-4316-8936-47F392955229}" type="datetimeFigureOut">
              <a:rPr lang="en-US" smtClean="0"/>
              <a:pPr/>
              <a:t>7/14/2010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C7E766-0957-437B-8993-70BA8731CCEA}" type="slidenum">
              <a:rPr lang="en-US" smtClean="0"/>
              <a:pPr/>
              <a:t>‹#›</a:t>
            </a:fld>
            <a:endParaRPr lang="en-US"/>
          </a:p>
        </p:txBody>
      </p:sp>
    </p:spTree>
  </p:cSld>
  <p:clrMapOvr>
    <a:masterClrMapping/>
  </p:clrMapOvr>
  <p:transition spd="slow">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21C5012-C888-4316-8936-47F392955229}" type="datetimeFigureOut">
              <a:rPr lang="en-US" smtClean="0"/>
              <a:pPr/>
              <a:t>7/14/2010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C7E766-0957-437B-8993-70BA8731CCEA}" type="slidenum">
              <a:rPr lang="en-US" smtClean="0"/>
              <a:pPr/>
              <a:t>‹#›</a:t>
            </a:fld>
            <a:endParaRPr lang="en-US"/>
          </a:p>
        </p:txBody>
      </p:sp>
    </p:spTree>
  </p:cSld>
  <p:clrMapOvr>
    <a:masterClrMapping/>
  </p:clrMapOvr>
  <p:transition spd="slow">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21C5012-C888-4316-8936-47F392955229}" type="datetimeFigureOut">
              <a:rPr lang="en-US" smtClean="0"/>
              <a:pPr/>
              <a:t>7/14/2010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C7E766-0957-437B-8993-70BA8731CCEA}" type="slidenum">
              <a:rPr lang="en-US" smtClean="0"/>
              <a:pPr/>
              <a:t>‹#›</a:t>
            </a:fld>
            <a:endParaRPr lang="en-US"/>
          </a:p>
        </p:txBody>
      </p:sp>
    </p:spTree>
  </p:cSld>
  <p:clrMapOvr>
    <a:masterClrMapping/>
  </p:clrMapOvr>
  <p:transition spd="slow">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21C5012-C888-4316-8936-47F392955229}" type="datetimeFigureOut">
              <a:rPr lang="en-US" smtClean="0"/>
              <a:pPr/>
              <a:t>7/14/2010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C7E766-0957-437B-8993-70BA8731CCEA}" type="slidenum">
              <a:rPr lang="en-US" smtClean="0"/>
              <a:pPr/>
              <a:t>‹#›</a:t>
            </a:fld>
            <a:endParaRPr lang="en-US"/>
          </a:p>
        </p:txBody>
      </p:sp>
    </p:spTree>
  </p:cSld>
  <p:clrMapOvr>
    <a:masterClrMapping/>
  </p:clrMapOvr>
  <p:transition spd="slow">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1C5012-C888-4316-8936-47F392955229}" type="datetimeFigureOut">
              <a:rPr lang="en-US" smtClean="0"/>
              <a:pPr/>
              <a:t>7/14/2010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C7E766-0957-437B-8993-70BA8731CCEA}" type="slidenum">
              <a:rPr lang="en-US" smtClean="0"/>
              <a:pPr/>
              <a:t>‹#›</a:t>
            </a:fld>
            <a:endParaRPr lang="en-US"/>
          </a:p>
        </p:txBody>
      </p:sp>
    </p:spTree>
  </p:cSld>
  <p:clrMapOvr>
    <a:masterClrMapping/>
  </p:clrMapOvr>
  <p:transition spd="slow">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1C5012-C888-4316-8936-47F392955229}" type="datetimeFigureOut">
              <a:rPr lang="en-US" smtClean="0"/>
              <a:pPr/>
              <a:t>7/14/2010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C7E766-0957-437B-8993-70BA8731CCEA}" type="slidenum">
              <a:rPr lang="en-US" smtClean="0"/>
              <a:pPr/>
              <a:t>‹#›</a:t>
            </a:fld>
            <a:endParaRPr lang="en-US"/>
          </a:p>
        </p:txBody>
      </p:sp>
    </p:spTree>
  </p:cSld>
  <p:clrMapOvr>
    <a:masterClrMapping/>
  </p:clrMapOvr>
  <p:transition spd="slow">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1C5012-C888-4316-8936-47F392955229}" type="datetimeFigureOut">
              <a:rPr lang="en-US" smtClean="0"/>
              <a:pPr/>
              <a:t>7/14/2010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C7E766-0957-437B-8993-70BA8731CCEA}" type="slidenum">
              <a:rPr lang="en-US" smtClean="0"/>
              <a:pPr/>
              <a:t>‹#›</a:t>
            </a:fld>
            <a:endParaRPr lang="en-US"/>
          </a:p>
        </p:txBody>
      </p:sp>
    </p:spTree>
  </p:cSld>
  <p:clrMapOvr>
    <a:masterClrMapping/>
  </p:clrMapOvr>
  <p:transition spd="slow">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1C5012-C888-4316-8936-47F392955229}" type="datetimeFigureOut">
              <a:rPr lang="en-US" smtClean="0"/>
              <a:pPr/>
              <a:t>7/14/2010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C7E766-0957-437B-8993-70BA8731CCE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newsflash/>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en.wikipedia.org/wiki/United_States" TargetMode="External"/><Relationship Id="rId3" Type="http://schemas.openxmlformats.org/officeDocument/2006/relationships/image" Target="../media/image7.png"/><Relationship Id="rId7" Type="http://schemas.openxmlformats.org/officeDocument/2006/relationships/hyperlink" Target="http://en.wikipedia.org/wiki/Florida" TargetMode="Externa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hyperlink" Target="http://en.wikipedia.org/wiki/Bone_Valley" TargetMode="External"/><Relationship Id="rId5" Type="http://schemas.openxmlformats.org/officeDocument/2006/relationships/hyperlink" Target="http://en.wikipedia.org/wiki/North_America" TargetMode="External"/><Relationship Id="rId4" Type="http://schemas.openxmlformats.org/officeDocument/2006/relationships/hyperlink" Target="http://en.wikipedia.org/wiki/Phosphorite"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en.wikipedia.org/wiki/Tennessee" TargetMode="External"/><Relationship Id="rId3" Type="http://schemas.openxmlformats.org/officeDocument/2006/relationships/image" Target="../media/image7.png"/><Relationship Id="rId7" Type="http://schemas.openxmlformats.org/officeDocument/2006/relationships/hyperlink" Target="http://en.wikipedia.org/wiki/Idaho" TargetMode="Externa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hyperlink" Target="http://en.wikipedia.org/wiki/Florida" TargetMode="External"/><Relationship Id="rId5" Type="http://schemas.openxmlformats.org/officeDocument/2006/relationships/hyperlink" Target="http://en.wikipedia.org/wiki/North_Carolina" TargetMode="External"/><Relationship Id="rId10" Type="http://schemas.openxmlformats.org/officeDocument/2006/relationships/hyperlink" Target="http://en.wikipedia.org/wiki/Khouribga" TargetMode="External"/><Relationship Id="rId4" Type="http://schemas.openxmlformats.org/officeDocument/2006/relationships/hyperlink" Target="http://en.wikipedia.org/wiki/United_States_of_America" TargetMode="External"/><Relationship Id="rId9" Type="http://schemas.openxmlformats.org/officeDocument/2006/relationships/hyperlink" Target="http://en.wikipedia.org/wiki/Morocco"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en.wikipedia.org/wiki/Akashat" TargetMode="External"/><Relationship Id="rId13" Type="http://schemas.openxmlformats.org/officeDocument/2006/relationships/hyperlink" Target="http://en.wikipedia.org/wiki/Youssoufia" TargetMode="External"/><Relationship Id="rId3" Type="http://schemas.openxmlformats.org/officeDocument/2006/relationships/image" Target="../media/image7.png"/><Relationship Id="rId7" Type="http://schemas.openxmlformats.org/officeDocument/2006/relationships/hyperlink" Target="http://en.wikipedia.org/wiki/Iraq" TargetMode="External"/><Relationship Id="rId12" Type="http://schemas.openxmlformats.org/officeDocument/2006/relationships/hyperlink" Target="http://en.wikipedia.org/wiki/Ocean_Island" TargetMode="External"/><Relationship Id="rId17" Type="http://schemas.openxmlformats.org/officeDocument/2006/relationships/hyperlink" Target="http://en.wikipedia.org/wiki/Western_Sahara" TargetMode="External"/><Relationship Id="rId2" Type="http://schemas.openxmlformats.org/officeDocument/2006/relationships/image" Target="../media/image6.jpeg"/><Relationship Id="rId16" Type="http://schemas.openxmlformats.org/officeDocument/2006/relationships/hyperlink" Target="http://en.wikipedia.org/wiki/Tunisia" TargetMode="External"/><Relationship Id="rId1" Type="http://schemas.openxmlformats.org/officeDocument/2006/relationships/slideLayout" Target="../slideLayouts/slideLayout2.xml"/><Relationship Id="rId6" Type="http://schemas.openxmlformats.org/officeDocument/2006/relationships/hyperlink" Target="http://en.wikipedia.org/wiki/Jordan" TargetMode="External"/><Relationship Id="rId11" Type="http://schemas.openxmlformats.org/officeDocument/2006/relationships/hyperlink" Target="http://en.wikipedia.org/wiki/Nauru" TargetMode="External"/><Relationship Id="rId5" Type="http://schemas.openxmlformats.org/officeDocument/2006/relationships/hyperlink" Target="http://en.wikipedia.org/wiki/Saudi_Arabia" TargetMode="External"/><Relationship Id="rId15" Type="http://schemas.openxmlformats.org/officeDocument/2006/relationships/hyperlink" Target="http://en.wikipedia.org/wiki/Togo" TargetMode="External"/><Relationship Id="rId10" Type="http://schemas.openxmlformats.org/officeDocument/2006/relationships/hyperlink" Target="http://en.wikipedia.org/wiki/Makatea" TargetMode="External"/><Relationship Id="rId4" Type="http://schemas.openxmlformats.org/officeDocument/2006/relationships/hyperlink" Target="http://en.wikipedia.org/wiki/Israel" TargetMode="External"/><Relationship Id="rId9" Type="http://schemas.openxmlformats.org/officeDocument/2006/relationships/hyperlink" Target="http://en.wikipedia.org/wiki/Australia" TargetMode="External"/><Relationship Id="rId14" Type="http://schemas.openxmlformats.org/officeDocument/2006/relationships/hyperlink" Target="http://en.wikipedia.org/wiki/Senegal"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hyperlink" Target="http://www.phosphatesfacts.org/pdfs/PhosphatesMetalFinishing.pdf"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en.wikipedia.org/wiki/Ester" TargetMode="External"/><Relationship Id="rId13" Type="http://schemas.openxmlformats.org/officeDocument/2006/relationships/hyperlink" Target="http://en.wikipedia.org/wiki/Phosphorus" TargetMode="External"/><Relationship Id="rId3" Type="http://schemas.openxmlformats.org/officeDocument/2006/relationships/hyperlink" Target="http://en.wikipedia.org/wiki/Inorganic_chemical" TargetMode="External"/><Relationship Id="rId7" Type="http://schemas.openxmlformats.org/officeDocument/2006/relationships/hyperlink" Target="http://en.wikipedia.org/wiki/Organophosphate" TargetMode="External"/><Relationship Id="rId12" Type="http://schemas.openxmlformats.org/officeDocument/2006/relationships/hyperlink" Target="http://en.wikipedia.org/wiki/Mining" TargetMode="Externa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hyperlink" Target="http://en.wikipedia.org/wiki/Organic_chemistry" TargetMode="External"/><Relationship Id="rId11" Type="http://schemas.openxmlformats.org/officeDocument/2006/relationships/hyperlink" Target="http://en.wikipedia.org/wiki/Ecology" TargetMode="External"/><Relationship Id="rId5" Type="http://schemas.openxmlformats.org/officeDocument/2006/relationships/hyperlink" Target="http://en.wikipedia.org/wiki/Phosphoric_acid" TargetMode="External"/><Relationship Id="rId15" Type="http://schemas.openxmlformats.org/officeDocument/2006/relationships/hyperlink" Target="http://en.wikipedia.org/wiki/Pyrophosphate" TargetMode="External"/><Relationship Id="rId10" Type="http://schemas.openxmlformats.org/officeDocument/2006/relationships/hyperlink" Target="http://en.wikipedia.org/wiki/Biogeochemistry" TargetMode="External"/><Relationship Id="rId4" Type="http://schemas.openxmlformats.org/officeDocument/2006/relationships/hyperlink" Target="http://en.wikipedia.org/wiki/Salt_(chemistry)" TargetMode="External"/><Relationship Id="rId9" Type="http://schemas.openxmlformats.org/officeDocument/2006/relationships/hyperlink" Target="http://en.wikipedia.org/wiki/Biochemistry" TargetMode="External"/><Relationship Id="rId14" Type="http://schemas.openxmlformats.org/officeDocument/2006/relationships/hyperlink" Target="http://en.wikipedia.org/wiki/Condensation_reaction"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2050" name="Picture 2"/>
          <p:cNvPicPr>
            <a:picLocks noChangeAspect="1" noChangeArrowheads="1"/>
          </p:cNvPicPr>
          <p:nvPr/>
        </p:nvPicPr>
        <p:blipFill>
          <a:blip r:embed="rId2"/>
          <a:srcRect/>
          <a:stretch>
            <a:fillRect/>
          </a:stretch>
        </p:blipFill>
        <p:spPr bwMode="auto">
          <a:xfrm>
            <a:off x="0" y="0"/>
            <a:ext cx="9144000" cy="6858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2051" name="Picture 3"/>
          <p:cNvPicPr>
            <a:picLocks noChangeAspect="1" noChangeArrowheads="1"/>
          </p:cNvPicPr>
          <p:nvPr/>
        </p:nvPicPr>
        <p:blipFill>
          <a:blip r:embed="rId3"/>
          <a:srcRect/>
          <a:stretch>
            <a:fillRect/>
          </a:stretch>
        </p:blipFill>
        <p:spPr bwMode="auto">
          <a:xfrm>
            <a:off x="381000" y="381000"/>
            <a:ext cx="8382000" cy="612823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Oval 7"/>
          <p:cNvSpPr/>
          <p:nvPr/>
        </p:nvSpPr>
        <p:spPr>
          <a:xfrm>
            <a:off x="457200" y="609600"/>
            <a:ext cx="8229600" cy="1143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smtClean="0">
                <a:solidFill>
                  <a:srgbClr val="FF3399"/>
                </a:solidFill>
                <a:latin typeface="Gill Sans Ultra Bold" pitchFamily="34" charset="0"/>
              </a:rPr>
              <a:t>MINING WEBQUEST ON EARTH SCIENCE</a:t>
            </a:r>
            <a:endParaRPr lang="en-US" sz="3600" dirty="0"/>
          </a:p>
        </p:txBody>
      </p:sp>
      <p:sp>
        <p:nvSpPr>
          <p:cNvPr id="9" name="Rectangle 8"/>
          <p:cNvSpPr/>
          <p:nvPr/>
        </p:nvSpPr>
        <p:spPr>
          <a:xfrm>
            <a:off x="533400" y="1905000"/>
            <a:ext cx="7924800" cy="4585871"/>
          </a:xfrm>
          <a:prstGeom prst="rect">
            <a:avLst/>
          </a:prstGeom>
        </p:spPr>
        <p:txBody>
          <a:bodyPr wrap="square">
            <a:spAutoFit/>
          </a:bodyPr>
          <a:lstStyle/>
          <a:p>
            <a:pPr lvl="1">
              <a:lnSpc>
                <a:spcPct val="90000"/>
              </a:lnSpc>
              <a:spcBef>
                <a:spcPts val="600"/>
              </a:spcBef>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a:pPr>
            <a:r>
              <a:rPr lang="en-GB" sz="3200" b="1" i="1" dirty="0" smtClean="0">
                <a:solidFill>
                  <a:srgbClr val="BBE0E3"/>
                </a:solidFill>
                <a:effectLst>
                  <a:outerShdw blurRad="38100" dist="38100" dir="2700000" algn="tl">
                    <a:srgbClr val="000000">
                      <a:alpha val="43137"/>
                    </a:srgbClr>
                  </a:outerShdw>
                </a:effectLst>
                <a:latin typeface="Amdiral"/>
              </a:rPr>
              <a:t>				</a:t>
            </a:r>
            <a:r>
              <a:rPr lang="en-GB" sz="3200" b="1" i="1" dirty="0" smtClean="0">
                <a:solidFill>
                  <a:srgbClr val="FF0066"/>
                </a:solidFill>
                <a:effectLst>
                  <a:outerShdw blurRad="38100" dist="38100" dir="2700000" algn="tl">
                    <a:srgbClr val="000000">
                      <a:alpha val="43137"/>
                    </a:srgbClr>
                  </a:outerShdw>
                </a:effectLst>
                <a:latin typeface="Amdiral"/>
              </a:rPr>
              <a:t>Propose by:</a:t>
            </a:r>
          </a:p>
          <a:p>
            <a:pPr lvl="1">
              <a:lnSpc>
                <a:spcPct val="90000"/>
              </a:lnSpc>
              <a:spcBef>
                <a:spcPts val="600"/>
              </a:spcBef>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a:pPr>
            <a:r>
              <a:rPr lang="en-GB" sz="3300" b="1" i="1" dirty="0" smtClean="0">
                <a:solidFill>
                  <a:srgbClr val="0000FF"/>
                </a:solidFill>
                <a:effectLst>
                  <a:outerShdw blurRad="38100" dist="38100" dir="2700000" algn="tl">
                    <a:srgbClr val="000000">
                      <a:alpha val="43137"/>
                    </a:srgbClr>
                  </a:outerShdw>
                </a:effectLst>
                <a:latin typeface="Amdiral"/>
              </a:rPr>
              <a:t>Economist: Louise </a:t>
            </a:r>
            <a:r>
              <a:rPr lang="en-GB" sz="3300" b="1" i="1" dirty="0" err="1" smtClean="0">
                <a:solidFill>
                  <a:srgbClr val="0000FF"/>
                </a:solidFill>
                <a:effectLst>
                  <a:outerShdw blurRad="38100" dist="38100" dir="2700000" algn="tl">
                    <a:srgbClr val="000000">
                      <a:alpha val="43137"/>
                    </a:srgbClr>
                  </a:outerShdw>
                </a:effectLst>
                <a:latin typeface="Amdiral"/>
              </a:rPr>
              <a:t>Lourfe</a:t>
            </a:r>
            <a:r>
              <a:rPr lang="en-GB" sz="3300" b="1" i="1" dirty="0" smtClean="0">
                <a:solidFill>
                  <a:srgbClr val="0000FF"/>
                </a:solidFill>
                <a:effectLst>
                  <a:outerShdw blurRad="38100" dist="38100" dir="2700000" algn="tl">
                    <a:srgbClr val="000000">
                      <a:alpha val="43137"/>
                    </a:srgbClr>
                  </a:outerShdw>
                </a:effectLst>
                <a:latin typeface="Amdiral"/>
              </a:rPr>
              <a:t> P. Malazarte</a:t>
            </a:r>
          </a:p>
          <a:p>
            <a:pPr lvl="1">
              <a:lnSpc>
                <a:spcPct val="90000"/>
              </a:lnSpc>
              <a:spcBef>
                <a:spcPts val="600"/>
              </a:spcBef>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a:pPr>
            <a:r>
              <a:rPr lang="en-GB" sz="3300" b="1" i="1" dirty="0" smtClean="0">
                <a:solidFill>
                  <a:srgbClr val="0000FF"/>
                </a:solidFill>
                <a:effectLst>
                  <a:outerShdw blurRad="38100" dist="38100" dir="2700000" algn="tl">
                    <a:srgbClr val="000000">
                      <a:alpha val="43137"/>
                    </a:srgbClr>
                  </a:outerShdw>
                </a:effectLst>
                <a:latin typeface="Amdiral"/>
              </a:rPr>
              <a:t>Geologist:  John Levi Mecca</a:t>
            </a:r>
          </a:p>
          <a:p>
            <a:pPr lvl="1">
              <a:lnSpc>
                <a:spcPct val="90000"/>
              </a:lnSpc>
              <a:spcBef>
                <a:spcPts val="600"/>
              </a:spcBef>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a:pPr>
            <a:r>
              <a:rPr lang="en-GB" sz="3300" b="1" i="1" dirty="0" smtClean="0">
                <a:solidFill>
                  <a:srgbClr val="0000FF"/>
                </a:solidFill>
                <a:effectLst>
                  <a:outerShdw blurRad="38100" dist="38100" dir="2700000" algn="tl">
                    <a:srgbClr val="000000">
                      <a:alpha val="43137"/>
                    </a:srgbClr>
                  </a:outerShdw>
                </a:effectLst>
                <a:latin typeface="Amdiral"/>
              </a:rPr>
              <a:t>Industrialist:  Bianca T. </a:t>
            </a:r>
            <a:r>
              <a:rPr lang="en-GB" sz="3300" b="1" i="1" dirty="0" err="1" smtClean="0">
                <a:solidFill>
                  <a:srgbClr val="0000FF"/>
                </a:solidFill>
                <a:effectLst>
                  <a:outerShdw blurRad="38100" dist="38100" dir="2700000" algn="tl">
                    <a:srgbClr val="000000">
                      <a:alpha val="43137"/>
                    </a:srgbClr>
                  </a:outerShdw>
                </a:effectLst>
                <a:latin typeface="Amdiral"/>
              </a:rPr>
              <a:t>Enerio</a:t>
            </a:r>
            <a:endParaRPr lang="en-GB" sz="3300" b="1" i="1" dirty="0" smtClean="0">
              <a:solidFill>
                <a:srgbClr val="0000FF"/>
              </a:solidFill>
              <a:effectLst>
                <a:outerShdw blurRad="38100" dist="38100" dir="2700000" algn="tl">
                  <a:srgbClr val="000000">
                    <a:alpha val="43137"/>
                  </a:srgbClr>
                </a:outerShdw>
              </a:effectLst>
              <a:latin typeface="Amdiral"/>
            </a:endParaRPr>
          </a:p>
          <a:p>
            <a:pPr lvl="1">
              <a:lnSpc>
                <a:spcPct val="90000"/>
              </a:lnSpc>
              <a:spcBef>
                <a:spcPts val="600"/>
              </a:spcBef>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a:pPr>
            <a:r>
              <a:rPr lang="en-GB" sz="3300" b="1" i="1" dirty="0" smtClean="0">
                <a:solidFill>
                  <a:srgbClr val="0000FF"/>
                </a:solidFill>
                <a:effectLst>
                  <a:outerShdw blurRad="38100" dist="38100" dir="2700000" algn="tl">
                    <a:srgbClr val="000000">
                      <a:alpha val="43137"/>
                    </a:srgbClr>
                  </a:outerShdw>
                </a:effectLst>
                <a:latin typeface="Amdiral"/>
              </a:rPr>
              <a:t>			 I- Amethyst</a:t>
            </a:r>
          </a:p>
          <a:p>
            <a:pPr lvl="1">
              <a:lnSpc>
                <a:spcPct val="90000"/>
              </a:lnSpc>
              <a:spcBef>
                <a:spcPts val="600"/>
              </a:spcBef>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a:pPr>
            <a:r>
              <a:rPr lang="en-GB" sz="3300" b="1" i="1" dirty="0" smtClean="0">
                <a:solidFill>
                  <a:srgbClr val="BBE0E3"/>
                </a:solidFill>
                <a:effectLst>
                  <a:outerShdw blurRad="38100" dist="38100" dir="2700000" algn="tl">
                    <a:srgbClr val="000000">
                      <a:alpha val="43137"/>
                    </a:srgbClr>
                  </a:outerShdw>
                </a:effectLst>
                <a:latin typeface="Amdiral"/>
              </a:rPr>
              <a:t>								</a:t>
            </a:r>
            <a:r>
              <a:rPr lang="en-GB" sz="3200" b="1" i="1" dirty="0" smtClean="0">
                <a:solidFill>
                  <a:srgbClr val="BBE0E3"/>
                </a:solidFill>
                <a:effectLst>
                  <a:outerShdw blurRad="38100" dist="38100" dir="2700000" algn="tl">
                    <a:srgbClr val="000000">
                      <a:alpha val="43137"/>
                    </a:srgbClr>
                  </a:outerShdw>
                </a:effectLst>
                <a:latin typeface="Amdiral"/>
              </a:rPr>
              <a:t>		</a:t>
            </a:r>
            <a:r>
              <a:rPr lang="en-GB" sz="3200" b="1" i="1" dirty="0" smtClean="0">
                <a:solidFill>
                  <a:srgbClr val="FF0066"/>
                </a:solidFill>
                <a:effectLst>
                  <a:outerShdw blurRad="38100" dist="38100" dir="2700000" algn="tl">
                    <a:srgbClr val="000000">
                      <a:alpha val="43137"/>
                    </a:srgbClr>
                  </a:outerShdw>
                </a:effectLst>
                <a:latin typeface="Amdiral"/>
              </a:rPr>
              <a:t>Proposed to:</a:t>
            </a:r>
          </a:p>
          <a:p>
            <a:pPr lvl="1">
              <a:lnSpc>
                <a:spcPct val="90000"/>
              </a:lnSpc>
              <a:spcBef>
                <a:spcPts val="600"/>
              </a:spcBef>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a:pPr>
            <a:r>
              <a:rPr lang="en-GB" sz="3200" b="1" i="1" dirty="0" smtClean="0">
                <a:solidFill>
                  <a:srgbClr val="BBE0E3"/>
                </a:solidFill>
                <a:effectLst>
                  <a:outerShdw blurRad="38100" dist="38100" dir="2700000" algn="tl">
                    <a:srgbClr val="000000">
                      <a:alpha val="43137"/>
                    </a:srgbClr>
                  </a:outerShdw>
                </a:effectLst>
                <a:latin typeface="Amdiral"/>
              </a:rPr>
              <a:t>									</a:t>
            </a:r>
            <a:r>
              <a:rPr lang="en-GB" sz="3300" b="1" i="1" dirty="0" smtClean="0">
                <a:solidFill>
                  <a:srgbClr val="0000FF"/>
                </a:solidFill>
                <a:effectLst>
                  <a:outerShdw blurRad="38100" dist="38100" dir="2700000" algn="tl">
                    <a:srgbClr val="000000">
                      <a:alpha val="43137"/>
                    </a:srgbClr>
                  </a:outerShdw>
                </a:effectLst>
                <a:latin typeface="Amdiral"/>
              </a:rPr>
              <a:t>Mr. Businessman</a:t>
            </a:r>
            <a:endParaRPr lang="en-GB" sz="3300" b="1" i="1" dirty="0" smtClean="0">
              <a:solidFill>
                <a:srgbClr val="BBE0E3"/>
              </a:solidFill>
              <a:effectLst>
                <a:outerShdw blurRad="38100" dist="38100" dir="2700000" algn="tl">
                  <a:srgbClr val="000000">
                    <a:alpha val="43137"/>
                  </a:srgbClr>
                </a:outerShdw>
              </a:effectLst>
              <a:latin typeface="Amdiral"/>
            </a:endParaRPr>
          </a:p>
          <a:p>
            <a:pPr lvl="1">
              <a:lnSpc>
                <a:spcPct val="90000"/>
              </a:lnSpc>
              <a:spcBef>
                <a:spcPts val="600"/>
              </a:spcBef>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a:pPr>
            <a:endParaRPr lang="en-GB" sz="3200" b="1" i="1" dirty="0" smtClean="0">
              <a:solidFill>
                <a:srgbClr val="BBE0E3"/>
              </a:solidFill>
              <a:effectLst>
                <a:outerShdw blurRad="38100" dist="38100" dir="2700000" algn="tl">
                  <a:srgbClr val="000000">
                    <a:alpha val="43137"/>
                  </a:srgbClr>
                </a:outerShdw>
              </a:effectLst>
              <a:latin typeface="Amdiral"/>
            </a:endParaRPr>
          </a:p>
          <a:p>
            <a:pPr lvl="1" algn="r">
              <a:lnSpc>
                <a:spcPct val="90000"/>
              </a:lnSpc>
              <a:spcBef>
                <a:spcPts val="600"/>
              </a:spcBef>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defRPr/>
            </a:pPr>
            <a:endParaRPr lang="en-US" dirty="0"/>
          </a:p>
        </p:txBody>
      </p:sp>
    </p:spTree>
  </p:cSld>
  <p:clrMapOvr>
    <a:masterClrMapping/>
  </p:clrMapOvr>
  <p:transition spd="slow">
    <p:push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9" name="Rectangle 3"/>
          <p:cNvSpPr>
            <a:spLocks noGrp="1" noChangeArrowheads="1"/>
          </p:cNvSpPr>
          <p:nvPr>
            <p:ph type="body" idx="1"/>
          </p:nvPr>
        </p:nvSpPr>
        <p:spPr>
          <a:xfrm>
            <a:off x="0" y="0"/>
            <a:ext cx="9144000" cy="6858000"/>
          </a:xfrm>
          <a:noFill/>
          <a:ln w="76200">
            <a:solidFill>
              <a:srgbClr val="CC99FF"/>
            </a:solidFill>
          </a:ln>
        </p:spPr>
        <p:txBody>
          <a:bodyPr/>
          <a:lstStyle/>
          <a:p>
            <a:pPr eaLnBrk="1" hangingPunct="1">
              <a:lnSpc>
                <a:spcPct val="80000"/>
              </a:lnSpc>
              <a:buFontTx/>
              <a:buNone/>
            </a:pPr>
            <a:r>
              <a:rPr lang="en-US" sz="1300" dirty="0" smtClean="0"/>
              <a:t>	</a:t>
            </a:r>
          </a:p>
        </p:txBody>
      </p:sp>
      <p:pic>
        <p:nvPicPr>
          <p:cNvPr id="5122" name="Picture 2"/>
          <p:cNvPicPr>
            <a:picLocks noChangeAspect="1" noChangeArrowheads="1"/>
          </p:cNvPicPr>
          <p:nvPr/>
        </p:nvPicPr>
        <p:blipFill>
          <a:blip r:embed="rId2"/>
          <a:srcRect/>
          <a:stretch>
            <a:fillRect/>
          </a:stretch>
        </p:blipFill>
        <p:spPr bwMode="auto">
          <a:xfrm>
            <a:off x="152400" y="152400"/>
            <a:ext cx="8839200" cy="6553200"/>
          </a:xfrm>
          <a:prstGeom prst="rect">
            <a:avLst/>
          </a:prstGeom>
          <a:noFill/>
          <a:ln w="9525">
            <a:noFill/>
            <a:miter lim="800000"/>
            <a:headEnd/>
            <a:tailEnd/>
          </a:ln>
          <a:effectLst/>
        </p:spPr>
      </p:pic>
      <p:sp>
        <p:nvSpPr>
          <p:cNvPr id="4" name="Rectangle 3"/>
          <p:cNvSpPr/>
          <p:nvPr/>
        </p:nvSpPr>
        <p:spPr>
          <a:xfrm>
            <a:off x="228600" y="228600"/>
            <a:ext cx="8686800" cy="313932"/>
          </a:xfrm>
          <a:prstGeom prst="rect">
            <a:avLst/>
          </a:prstGeom>
        </p:spPr>
        <p:txBody>
          <a:bodyPr wrap="square">
            <a:spAutoFit/>
          </a:bodyPr>
          <a:lstStyle/>
          <a:p>
            <a:pPr>
              <a:lnSpc>
                <a:spcPct val="80000"/>
              </a:lnSpc>
            </a:pPr>
            <a:r>
              <a:rPr lang="en-US" dirty="0" smtClean="0">
                <a:latin typeface="Tahoma" pitchFamily="34" charset="0"/>
              </a:rPr>
              <a:t>		</a:t>
            </a:r>
          </a:p>
        </p:txBody>
      </p:sp>
      <p:pic>
        <p:nvPicPr>
          <p:cNvPr id="1026" name="Picture 2"/>
          <p:cNvPicPr>
            <a:picLocks noChangeAspect="1" noChangeArrowheads="1"/>
          </p:cNvPicPr>
          <p:nvPr/>
        </p:nvPicPr>
        <p:blipFill>
          <a:blip r:embed="rId3"/>
          <a:srcRect/>
          <a:stretch>
            <a:fillRect/>
          </a:stretch>
        </p:blipFill>
        <p:spPr bwMode="auto">
          <a:xfrm>
            <a:off x="304800" y="304800"/>
            <a:ext cx="8458200" cy="6172200"/>
          </a:xfrm>
          <a:prstGeom prst="rect">
            <a:avLst/>
          </a:prstGeom>
          <a:noFill/>
          <a:ln w="9525">
            <a:noFill/>
            <a:miter lim="800000"/>
            <a:headEnd/>
            <a:tailEnd/>
          </a:ln>
          <a:effectLst/>
        </p:spPr>
      </p:pic>
      <p:sp>
        <p:nvSpPr>
          <p:cNvPr id="7" name="Rectangle 6"/>
          <p:cNvSpPr/>
          <p:nvPr/>
        </p:nvSpPr>
        <p:spPr>
          <a:xfrm>
            <a:off x="533400" y="304800"/>
            <a:ext cx="8077200" cy="6124754"/>
          </a:xfrm>
          <a:prstGeom prst="rect">
            <a:avLst/>
          </a:prstGeom>
        </p:spPr>
        <p:txBody>
          <a:bodyPr wrap="square">
            <a:spAutoFit/>
          </a:bodyPr>
          <a:lstStyle/>
          <a:p>
            <a:r>
              <a:rPr lang="en-US" sz="2800" b="1" dirty="0" smtClean="0">
                <a:solidFill>
                  <a:srgbClr val="FF0066"/>
                </a:solidFill>
                <a:effectLst>
                  <a:outerShdw blurRad="38100" dist="38100" dir="2700000" algn="tl">
                    <a:srgbClr val="000000">
                      <a:alpha val="43137"/>
                    </a:srgbClr>
                  </a:outerShdw>
                </a:effectLst>
                <a:latin typeface="Book Antiqua" pitchFamily="18" charset="0"/>
              </a:rPr>
              <a:t>In 2003, nine U.S. firms in four states mined phosphate rock ore, compared to 20 firms in 1997. In 2003 mines produced an estimated 33.3 million metric tons of phosphate rock, with a value of $895 million from the mine. The United States is the world's leading producer and consumer of phosphate rock. The largest </a:t>
            </a:r>
            <a:r>
              <a:rPr lang="en-US" sz="2800" b="1" dirty="0" err="1" smtClean="0">
                <a:solidFill>
                  <a:srgbClr val="FF0066"/>
                </a:solidFill>
                <a:effectLst>
                  <a:outerShdw blurRad="38100" dist="38100" dir="2700000" algn="tl">
                    <a:srgbClr val="000000">
                      <a:alpha val="43137"/>
                    </a:srgbClr>
                  </a:outerShdw>
                </a:effectLst>
                <a:latin typeface="Book Antiqua" pitchFamily="18" charset="0"/>
                <a:hlinkClick r:id="rId4" tooltip="Phosphorite"/>
              </a:rPr>
              <a:t>phosphorite</a:t>
            </a:r>
            <a:r>
              <a:rPr lang="en-US" sz="2800" b="1" dirty="0" smtClean="0">
                <a:solidFill>
                  <a:srgbClr val="FF0066"/>
                </a:solidFill>
                <a:effectLst>
                  <a:outerShdw blurRad="38100" dist="38100" dir="2700000" algn="tl">
                    <a:srgbClr val="000000">
                      <a:alpha val="43137"/>
                    </a:srgbClr>
                  </a:outerShdw>
                </a:effectLst>
                <a:latin typeface="Book Antiqua" pitchFamily="18" charset="0"/>
              </a:rPr>
              <a:t> or </a:t>
            </a:r>
            <a:r>
              <a:rPr lang="en-US" sz="2800" b="1" i="1" dirty="0" smtClean="0">
                <a:solidFill>
                  <a:srgbClr val="FF0066"/>
                </a:solidFill>
                <a:effectLst>
                  <a:outerShdw blurRad="38100" dist="38100" dir="2700000" algn="tl">
                    <a:srgbClr val="000000">
                      <a:alpha val="43137"/>
                    </a:srgbClr>
                  </a:outerShdw>
                </a:effectLst>
                <a:latin typeface="Book Antiqua" pitchFamily="18" charset="0"/>
              </a:rPr>
              <a:t>rock phosphate</a:t>
            </a:r>
            <a:r>
              <a:rPr lang="en-US" sz="2800" b="1" dirty="0" smtClean="0">
                <a:solidFill>
                  <a:srgbClr val="FF0066"/>
                </a:solidFill>
                <a:effectLst>
                  <a:outerShdw blurRad="38100" dist="38100" dir="2700000" algn="tl">
                    <a:srgbClr val="000000">
                      <a:alpha val="43137"/>
                    </a:srgbClr>
                  </a:outerShdw>
                </a:effectLst>
                <a:latin typeface="Book Antiqua" pitchFamily="18" charset="0"/>
              </a:rPr>
              <a:t> deposits in </a:t>
            </a:r>
            <a:r>
              <a:rPr lang="en-US" sz="2800" b="1" dirty="0" smtClean="0">
                <a:solidFill>
                  <a:srgbClr val="FF0066"/>
                </a:solidFill>
                <a:effectLst>
                  <a:outerShdw blurRad="38100" dist="38100" dir="2700000" algn="tl">
                    <a:srgbClr val="000000">
                      <a:alpha val="43137"/>
                    </a:srgbClr>
                  </a:outerShdw>
                </a:effectLst>
                <a:latin typeface="Book Antiqua" pitchFamily="18" charset="0"/>
                <a:hlinkClick r:id="rId5" tooltip="North &#10;America"/>
              </a:rPr>
              <a:t>North America</a:t>
            </a:r>
            <a:r>
              <a:rPr lang="en-US" sz="2800" b="1" dirty="0" smtClean="0">
                <a:solidFill>
                  <a:srgbClr val="FF0066"/>
                </a:solidFill>
                <a:effectLst>
                  <a:outerShdw blurRad="38100" dist="38100" dir="2700000" algn="tl">
                    <a:srgbClr val="000000">
                      <a:alpha val="43137"/>
                    </a:srgbClr>
                  </a:outerShdw>
                </a:effectLst>
                <a:latin typeface="Book Antiqua" pitchFamily="18" charset="0"/>
              </a:rPr>
              <a:t> lie in the </a:t>
            </a:r>
            <a:r>
              <a:rPr lang="en-US" sz="2800" b="1" dirty="0" smtClean="0">
                <a:solidFill>
                  <a:srgbClr val="FF0066"/>
                </a:solidFill>
                <a:effectLst>
                  <a:outerShdw blurRad="38100" dist="38100" dir="2700000" algn="tl">
                    <a:srgbClr val="000000">
                      <a:alpha val="43137"/>
                    </a:srgbClr>
                  </a:outerShdw>
                </a:effectLst>
                <a:latin typeface="Book Antiqua" pitchFamily="18" charset="0"/>
                <a:hlinkClick r:id="rId6" tooltip="Bone Valley"/>
              </a:rPr>
              <a:t>Bone Valley</a:t>
            </a:r>
            <a:r>
              <a:rPr lang="en-US" sz="2800" b="1" dirty="0" smtClean="0">
                <a:solidFill>
                  <a:srgbClr val="FF0066"/>
                </a:solidFill>
                <a:effectLst>
                  <a:outerShdw blurRad="38100" dist="38100" dir="2700000" algn="tl">
                    <a:srgbClr val="000000">
                      <a:alpha val="43137"/>
                    </a:srgbClr>
                  </a:outerShdw>
                </a:effectLst>
                <a:latin typeface="Book Antiqua" pitchFamily="18" charset="0"/>
              </a:rPr>
              <a:t> region of central </a:t>
            </a:r>
            <a:r>
              <a:rPr lang="en-US" sz="2800" b="1" dirty="0" smtClean="0">
                <a:solidFill>
                  <a:srgbClr val="FF0066"/>
                </a:solidFill>
                <a:effectLst>
                  <a:outerShdw blurRad="38100" dist="38100" dir="2700000" algn="tl">
                    <a:srgbClr val="000000">
                      <a:alpha val="43137"/>
                    </a:srgbClr>
                  </a:outerShdw>
                </a:effectLst>
                <a:latin typeface="Book Antiqua" pitchFamily="18" charset="0"/>
                <a:hlinkClick r:id="rId7" tooltip="Florida"/>
              </a:rPr>
              <a:t>Florida</a:t>
            </a:r>
            <a:r>
              <a:rPr lang="en-US" sz="2800" b="1" dirty="0" smtClean="0">
                <a:solidFill>
                  <a:srgbClr val="FF0066"/>
                </a:solidFill>
                <a:effectLst>
                  <a:outerShdw blurRad="38100" dist="38100" dir="2700000" algn="tl">
                    <a:srgbClr val="000000">
                      <a:alpha val="43137"/>
                    </a:srgbClr>
                  </a:outerShdw>
                </a:effectLst>
                <a:latin typeface="Book Antiqua" pitchFamily="18" charset="0"/>
              </a:rPr>
              <a:t>, </a:t>
            </a:r>
            <a:r>
              <a:rPr lang="en-US" sz="2800" b="1" dirty="0" smtClean="0">
                <a:solidFill>
                  <a:srgbClr val="FF0066"/>
                </a:solidFill>
                <a:effectLst>
                  <a:outerShdw blurRad="38100" dist="38100" dir="2700000" algn="tl">
                    <a:srgbClr val="000000">
                      <a:alpha val="43137"/>
                    </a:srgbClr>
                  </a:outerShdw>
                </a:effectLst>
                <a:latin typeface="Book Antiqua" pitchFamily="18" charset="0"/>
                <a:hlinkClick r:id="rId8" tooltip="United &#10;States"/>
              </a:rPr>
              <a:t>United States</a:t>
            </a:r>
            <a:r>
              <a:rPr lang="en-US" sz="2800" b="1" dirty="0" smtClean="0">
                <a:solidFill>
                  <a:srgbClr val="FF0066"/>
                </a:solidFill>
                <a:effectLst>
                  <a:outerShdw blurRad="38100" dist="38100" dir="2700000" algn="tl">
                    <a:srgbClr val="000000">
                      <a:alpha val="43137"/>
                    </a:srgbClr>
                  </a:outerShdw>
                </a:effectLst>
                <a:latin typeface="Book Antiqua" pitchFamily="18" charset="0"/>
              </a:rPr>
              <a:t>, the Soda Springs region of Idaho, and the coast of North Carolina. Smaller deposits are located in Montana, Tennessee, Georgia and South Carolina near Charleston along Ashley Phosphate road. The small island nation of Nauru and its neighbor </a:t>
            </a:r>
            <a:r>
              <a:rPr lang="en-US" sz="2800" b="1" dirty="0" err="1" smtClean="0">
                <a:solidFill>
                  <a:srgbClr val="FF0066"/>
                </a:solidFill>
                <a:effectLst>
                  <a:outerShdw blurRad="38100" dist="38100" dir="2700000" algn="tl">
                    <a:srgbClr val="000000">
                      <a:alpha val="43137"/>
                    </a:srgbClr>
                  </a:outerShdw>
                </a:effectLst>
                <a:latin typeface="Book Antiqua" pitchFamily="18" charset="0"/>
              </a:rPr>
              <a:t>Banaba</a:t>
            </a:r>
            <a:r>
              <a:rPr lang="en-US" sz="2800" b="1" dirty="0" smtClean="0">
                <a:solidFill>
                  <a:srgbClr val="FF0066"/>
                </a:solidFill>
                <a:effectLst>
                  <a:outerShdw blurRad="38100" dist="38100" dir="2700000" algn="tl">
                    <a:srgbClr val="000000">
                      <a:alpha val="43137"/>
                    </a:srgbClr>
                  </a:outerShdw>
                </a:effectLst>
                <a:latin typeface="Book Antiqua" pitchFamily="18" charset="0"/>
              </a:rPr>
              <a:t> Island, which used to have massive phosphate deposits of the best quality, </a:t>
            </a:r>
            <a:endParaRPr lang="en-US" b="1" dirty="0">
              <a:solidFill>
                <a:srgbClr val="FF0066"/>
              </a:solidFill>
              <a:effectLst>
                <a:outerShdw blurRad="38100" dist="38100" dir="2700000" algn="tl">
                  <a:srgbClr val="000000">
                    <a:alpha val="43137"/>
                  </a:srgbClr>
                </a:outerShdw>
              </a:effectLst>
              <a:latin typeface="Book Antiqua" pitchFamily="18" charset="0"/>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animEffect transition="in" filter="randombar(horizontal)">
                                      <p:cBhvr>
                                        <p:cTn id="7" dur="500"/>
                                        <p:tgtEl>
                                          <p:spTgt spid="552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9" name="Rectangle 3"/>
          <p:cNvSpPr>
            <a:spLocks noGrp="1" noChangeArrowheads="1"/>
          </p:cNvSpPr>
          <p:nvPr>
            <p:ph type="body" idx="1"/>
          </p:nvPr>
        </p:nvSpPr>
        <p:spPr>
          <a:xfrm>
            <a:off x="0" y="0"/>
            <a:ext cx="9144000" cy="6858000"/>
          </a:xfrm>
          <a:noFill/>
          <a:ln w="76200">
            <a:solidFill>
              <a:srgbClr val="CC99FF"/>
            </a:solidFill>
          </a:ln>
        </p:spPr>
        <p:txBody>
          <a:bodyPr/>
          <a:lstStyle/>
          <a:p>
            <a:pPr eaLnBrk="1" hangingPunct="1">
              <a:lnSpc>
                <a:spcPct val="80000"/>
              </a:lnSpc>
              <a:buFontTx/>
              <a:buNone/>
            </a:pPr>
            <a:r>
              <a:rPr lang="en-US" sz="1300" dirty="0" smtClean="0"/>
              <a:t>	</a:t>
            </a:r>
          </a:p>
        </p:txBody>
      </p:sp>
      <p:pic>
        <p:nvPicPr>
          <p:cNvPr id="5122" name="Picture 2"/>
          <p:cNvPicPr>
            <a:picLocks noChangeAspect="1" noChangeArrowheads="1"/>
          </p:cNvPicPr>
          <p:nvPr/>
        </p:nvPicPr>
        <p:blipFill>
          <a:blip r:embed="rId2"/>
          <a:srcRect/>
          <a:stretch>
            <a:fillRect/>
          </a:stretch>
        </p:blipFill>
        <p:spPr bwMode="auto">
          <a:xfrm>
            <a:off x="152400" y="152400"/>
            <a:ext cx="8839200" cy="6553200"/>
          </a:xfrm>
          <a:prstGeom prst="rect">
            <a:avLst/>
          </a:prstGeom>
          <a:noFill/>
          <a:ln w="9525">
            <a:noFill/>
            <a:miter lim="800000"/>
            <a:headEnd/>
            <a:tailEnd/>
          </a:ln>
          <a:effectLst/>
        </p:spPr>
      </p:pic>
      <p:sp>
        <p:nvSpPr>
          <p:cNvPr id="4" name="Rectangle 3"/>
          <p:cNvSpPr/>
          <p:nvPr/>
        </p:nvSpPr>
        <p:spPr>
          <a:xfrm>
            <a:off x="228600" y="228600"/>
            <a:ext cx="8686800" cy="313932"/>
          </a:xfrm>
          <a:prstGeom prst="rect">
            <a:avLst/>
          </a:prstGeom>
        </p:spPr>
        <p:txBody>
          <a:bodyPr wrap="square">
            <a:spAutoFit/>
          </a:bodyPr>
          <a:lstStyle/>
          <a:p>
            <a:pPr>
              <a:lnSpc>
                <a:spcPct val="80000"/>
              </a:lnSpc>
            </a:pPr>
            <a:r>
              <a:rPr lang="en-US" dirty="0" smtClean="0">
                <a:latin typeface="Tahoma" pitchFamily="34" charset="0"/>
              </a:rPr>
              <a:t>		</a:t>
            </a:r>
          </a:p>
        </p:txBody>
      </p:sp>
      <p:pic>
        <p:nvPicPr>
          <p:cNvPr id="1026" name="Picture 2"/>
          <p:cNvPicPr>
            <a:picLocks noChangeAspect="1" noChangeArrowheads="1"/>
          </p:cNvPicPr>
          <p:nvPr/>
        </p:nvPicPr>
        <p:blipFill>
          <a:blip r:embed="rId3"/>
          <a:srcRect/>
          <a:stretch>
            <a:fillRect/>
          </a:stretch>
        </p:blipFill>
        <p:spPr bwMode="auto">
          <a:xfrm>
            <a:off x="304800" y="304800"/>
            <a:ext cx="8458200" cy="6172200"/>
          </a:xfrm>
          <a:prstGeom prst="rect">
            <a:avLst/>
          </a:prstGeom>
          <a:noFill/>
          <a:ln w="9525">
            <a:noFill/>
            <a:miter lim="800000"/>
            <a:headEnd/>
            <a:tailEnd/>
          </a:ln>
          <a:effectLst/>
        </p:spPr>
      </p:pic>
      <p:sp>
        <p:nvSpPr>
          <p:cNvPr id="7" name="Rectangle 6"/>
          <p:cNvSpPr/>
          <p:nvPr/>
        </p:nvSpPr>
        <p:spPr>
          <a:xfrm>
            <a:off x="533400" y="533400"/>
            <a:ext cx="8077200" cy="5509200"/>
          </a:xfrm>
          <a:prstGeom prst="rect">
            <a:avLst/>
          </a:prstGeom>
        </p:spPr>
        <p:txBody>
          <a:bodyPr wrap="square">
            <a:spAutoFit/>
          </a:bodyPr>
          <a:lstStyle/>
          <a:p>
            <a:endParaRPr lang="en-US" sz="3200" b="1" dirty="0" smtClean="0">
              <a:solidFill>
                <a:srgbClr val="FF0066"/>
              </a:solidFill>
              <a:effectLst>
                <a:outerShdw blurRad="38100" dist="38100" dir="2700000" algn="tl">
                  <a:srgbClr val="000000">
                    <a:alpha val="43137"/>
                  </a:srgbClr>
                </a:outerShdw>
              </a:effectLst>
              <a:latin typeface="Book Antiqua" pitchFamily="18" charset="0"/>
            </a:endParaRPr>
          </a:p>
          <a:p>
            <a:r>
              <a:rPr lang="en-US" sz="3200" b="1" dirty="0" smtClean="0">
                <a:solidFill>
                  <a:srgbClr val="FF0066"/>
                </a:solidFill>
                <a:effectLst>
                  <a:outerShdw blurRad="38100" dist="38100" dir="2700000" algn="tl">
                    <a:srgbClr val="000000">
                      <a:alpha val="43137"/>
                    </a:srgbClr>
                  </a:outerShdw>
                </a:effectLst>
                <a:latin typeface="Book Antiqua" pitchFamily="18" charset="0"/>
              </a:rPr>
              <a:t> </a:t>
            </a:r>
            <a:r>
              <a:rPr lang="en-US" sz="3200" b="1" dirty="0" smtClean="0">
                <a:solidFill>
                  <a:srgbClr val="FF0066"/>
                </a:solidFill>
                <a:effectLst>
                  <a:outerShdw blurRad="38100" dist="38100" dir="2700000" algn="tl">
                    <a:srgbClr val="000000">
                      <a:alpha val="43137"/>
                    </a:srgbClr>
                  </a:outerShdw>
                </a:effectLst>
                <a:latin typeface="Book Antiqua" pitchFamily="18" charset="0"/>
              </a:rPr>
              <a:t>               </a:t>
            </a:r>
            <a:r>
              <a:rPr lang="en-US" sz="3200" b="1" dirty="0" smtClean="0">
                <a:solidFill>
                  <a:srgbClr val="FF0066"/>
                </a:solidFill>
                <a:effectLst>
                  <a:outerShdw blurRad="38100" dist="38100" dir="2700000" algn="tl">
                    <a:srgbClr val="000000">
                      <a:alpha val="43137"/>
                    </a:srgbClr>
                  </a:outerShdw>
                </a:effectLst>
                <a:latin typeface="Book Antiqua" pitchFamily="18" charset="0"/>
              </a:rPr>
              <a:t>been </a:t>
            </a:r>
            <a:r>
              <a:rPr lang="en-US" sz="3200" b="1" dirty="0" smtClean="0">
                <a:solidFill>
                  <a:srgbClr val="FF0066"/>
                </a:solidFill>
                <a:effectLst>
                  <a:outerShdw blurRad="38100" dist="38100" dir="2700000" algn="tl">
                    <a:srgbClr val="000000">
                      <a:alpha val="43137"/>
                    </a:srgbClr>
                  </a:outerShdw>
                </a:effectLst>
                <a:latin typeface="Book Antiqua" pitchFamily="18" charset="0"/>
              </a:rPr>
              <a:t>mined excessively. Rock phosphate can also be found in Egypt, Israel, Morocco, Navassa Island, Tunisia, Togo and Jordan, countries that have large phosphate mining industries.</a:t>
            </a:r>
          </a:p>
          <a:p>
            <a:r>
              <a:rPr lang="en-US" sz="3200" b="1" dirty="0" err="1" smtClean="0">
                <a:solidFill>
                  <a:srgbClr val="FF0066"/>
                </a:solidFill>
                <a:effectLst>
                  <a:outerShdw blurRad="38100" dist="38100" dir="2700000" algn="tl">
                    <a:srgbClr val="000000">
                      <a:alpha val="43137"/>
                    </a:srgbClr>
                  </a:outerShdw>
                </a:effectLst>
                <a:latin typeface="Book Antiqua" pitchFamily="18" charset="0"/>
              </a:rPr>
              <a:t>Phosphorite</a:t>
            </a:r>
            <a:r>
              <a:rPr lang="en-US" sz="3200" b="1" dirty="0" smtClean="0">
                <a:solidFill>
                  <a:srgbClr val="FF0066"/>
                </a:solidFill>
                <a:effectLst>
                  <a:outerShdw blurRad="38100" dist="38100" dir="2700000" algn="tl">
                    <a:srgbClr val="000000">
                      <a:alpha val="43137"/>
                    </a:srgbClr>
                  </a:outerShdw>
                </a:effectLst>
                <a:latin typeface="Book Antiqua" pitchFamily="18" charset="0"/>
              </a:rPr>
              <a:t> mines are primarily found in:</a:t>
            </a:r>
          </a:p>
          <a:p>
            <a:r>
              <a:rPr lang="en-US" sz="3200" b="1" dirty="0" smtClean="0">
                <a:solidFill>
                  <a:srgbClr val="FF0066"/>
                </a:solidFill>
                <a:effectLst>
                  <a:outerShdw blurRad="38100" dist="38100" dir="2700000" algn="tl">
                    <a:srgbClr val="000000">
                      <a:alpha val="43137"/>
                    </a:srgbClr>
                  </a:outerShdw>
                </a:effectLst>
                <a:latin typeface="Book Antiqua" pitchFamily="18" charset="0"/>
              </a:rPr>
              <a:t>North America: </a:t>
            </a:r>
            <a:r>
              <a:rPr lang="en-US" sz="3200" b="1" dirty="0" smtClean="0">
                <a:solidFill>
                  <a:srgbClr val="FF0066"/>
                </a:solidFill>
                <a:effectLst>
                  <a:outerShdw blurRad="38100" dist="38100" dir="2700000" algn="tl">
                    <a:srgbClr val="000000">
                      <a:alpha val="43137"/>
                    </a:srgbClr>
                  </a:outerShdw>
                </a:effectLst>
                <a:latin typeface="Book Antiqua" pitchFamily="18" charset="0"/>
                <a:hlinkClick r:id="rId4" tooltip="United States of America"/>
              </a:rPr>
              <a:t>United States of America</a:t>
            </a:r>
            <a:r>
              <a:rPr lang="en-US" sz="3200" b="1" dirty="0" smtClean="0">
                <a:solidFill>
                  <a:srgbClr val="FF0066"/>
                </a:solidFill>
                <a:effectLst>
                  <a:outerShdw blurRad="38100" dist="38100" dir="2700000" algn="tl">
                    <a:srgbClr val="000000">
                      <a:alpha val="43137"/>
                    </a:srgbClr>
                  </a:outerShdw>
                </a:effectLst>
                <a:latin typeface="Book Antiqua" pitchFamily="18" charset="0"/>
              </a:rPr>
              <a:t>, especially </a:t>
            </a:r>
            <a:r>
              <a:rPr lang="en-US" sz="3200" b="1" dirty="0" smtClean="0">
                <a:solidFill>
                  <a:srgbClr val="FF0066"/>
                </a:solidFill>
                <a:effectLst>
                  <a:outerShdw blurRad="38100" dist="38100" dir="2700000" algn="tl">
                    <a:srgbClr val="000000">
                      <a:alpha val="43137"/>
                    </a:srgbClr>
                  </a:outerShdw>
                </a:effectLst>
                <a:latin typeface="Book Antiqua" pitchFamily="18" charset="0"/>
                <a:hlinkClick r:id="rId5" tooltip="North &#10;Carolina"/>
              </a:rPr>
              <a:t>North Carolina</a:t>
            </a:r>
            <a:r>
              <a:rPr lang="en-US" sz="3200" b="1" dirty="0" smtClean="0">
                <a:solidFill>
                  <a:srgbClr val="FF0066"/>
                </a:solidFill>
                <a:effectLst>
                  <a:outerShdw blurRad="38100" dist="38100" dir="2700000" algn="tl">
                    <a:srgbClr val="000000">
                      <a:alpha val="43137"/>
                    </a:srgbClr>
                  </a:outerShdw>
                </a:effectLst>
                <a:latin typeface="Book Antiqua" pitchFamily="18" charset="0"/>
              </a:rPr>
              <a:t>, with lesser deposits in </a:t>
            </a:r>
            <a:r>
              <a:rPr lang="en-US" sz="3200" b="1" dirty="0" smtClean="0">
                <a:solidFill>
                  <a:srgbClr val="FF0066"/>
                </a:solidFill>
                <a:effectLst>
                  <a:outerShdw blurRad="38100" dist="38100" dir="2700000" algn="tl">
                    <a:srgbClr val="000000">
                      <a:alpha val="43137"/>
                    </a:srgbClr>
                  </a:outerShdw>
                </a:effectLst>
                <a:latin typeface="Book Antiqua" pitchFamily="18" charset="0"/>
                <a:hlinkClick r:id="rId6" tooltip="Florida"/>
              </a:rPr>
              <a:t>Florida</a:t>
            </a:r>
            <a:r>
              <a:rPr lang="en-US" sz="3200" b="1" dirty="0" smtClean="0">
                <a:solidFill>
                  <a:srgbClr val="FF0066"/>
                </a:solidFill>
                <a:effectLst>
                  <a:outerShdw blurRad="38100" dist="38100" dir="2700000" algn="tl">
                    <a:srgbClr val="000000">
                      <a:alpha val="43137"/>
                    </a:srgbClr>
                  </a:outerShdw>
                </a:effectLst>
                <a:latin typeface="Book Antiqua" pitchFamily="18" charset="0"/>
              </a:rPr>
              <a:t>, </a:t>
            </a:r>
            <a:r>
              <a:rPr lang="en-US" sz="3200" b="1" dirty="0" smtClean="0">
                <a:solidFill>
                  <a:srgbClr val="FF0066"/>
                </a:solidFill>
                <a:effectLst>
                  <a:outerShdw blurRad="38100" dist="38100" dir="2700000" algn="tl">
                    <a:srgbClr val="000000">
                      <a:alpha val="43137"/>
                    </a:srgbClr>
                  </a:outerShdw>
                </a:effectLst>
                <a:latin typeface="Book Antiqua" pitchFamily="18" charset="0"/>
                <a:hlinkClick r:id="rId7" tooltip="Idaho"/>
              </a:rPr>
              <a:t>Idaho</a:t>
            </a:r>
            <a:r>
              <a:rPr lang="en-US" sz="3200" b="1" dirty="0" smtClean="0">
                <a:solidFill>
                  <a:srgbClr val="FF0066"/>
                </a:solidFill>
                <a:effectLst>
                  <a:outerShdw blurRad="38100" dist="38100" dir="2700000" algn="tl">
                    <a:srgbClr val="000000">
                      <a:alpha val="43137"/>
                    </a:srgbClr>
                  </a:outerShdw>
                </a:effectLst>
                <a:latin typeface="Book Antiqua" pitchFamily="18" charset="0"/>
              </a:rPr>
              <a:t> and </a:t>
            </a:r>
            <a:r>
              <a:rPr lang="en-US" sz="3200" b="1" dirty="0" smtClean="0">
                <a:solidFill>
                  <a:srgbClr val="FF0066"/>
                </a:solidFill>
                <a:effectLst>
                  <a:outerShdw blurRad="38100" dist="38100" dir="2700000" algn="tl">
                    <a:srgbClr val="000000">
                      <a:alpha val="43137"/>
                    </a:srgbClr>
                  </a:outerShdw>
                </a:effectLst>
                <a:latin typeface="Book Antiqua" pitchFamily="18" charset="0"/>
                <a:hlinkClick r:id="rId8" tooltip="Tennessee"/>
              </a:rPr>
              <a:t>Tennessee</a:t>
            </a:r>
            <a:r>
              <a:rPr lang="en-US" sz="3200" b="1" dirty="0" smtClean="0">
                <a:solidFill>
                  <a:srgbClr val="FF0066"/>
                </a:solidFill>
                <a:effectLst>
                  <a:outerShdw blurRad="38100" dist="38100" dir="2700000" algn="tl">
                    <a:srgbClr val="000000">
                      <a:alpha val="43137"/>
                    </a:srgbClr>
                  </a:outerShdw>
                </a:effectLst>
                <a:latin typeface="Book Antiqua" pitchFamily="18" charset="0"/>
              </a:rPr>
              <a:t>.</a:t>
            </a:r>
          </a:p>
          <a:p>
            <a:r>
              <a:rPr lang="en-US" sz="3200" b="1" dirty="0" smtClean="0">
                <a:solidFill>
                  <a:srgbClr val="FF0066"/>
                </a:solidFill>
                <a:effectLst>
                  <a:outerShdw blurRad="38100" dist="38100" dir="2700000" algn="tl">
                    <a:srgbClr val="000000">
                      <a:alpha val="43137"/>
                    </a:srgbClr>
                  </a:outerShdw>
                </a:effectLst>
                <a:latin typeface="Book Antiqua" pitchFamily="18" charset="0"/>
              </a:rPr>
              <a:t>Africa: </a:t>
            </a:r>
            <a:r>
              <a:rPr lang="en-US" sz="3200" b="1" dirty="0" smtClean="0">
                <a:solidFill>
                  <a:srgbClr val="FF0066"/>
                </a:solidFill>
                <a:effectLst>
                  <a:outerShdw blurRad="38100" dist="38100" dir="2700000" algn="tl">
                    <a:srgbClr val="000000">
                      <a:alpha val="43137"/>
                    </a:srgbClr>
                  </a:outerShdw>
                </a:effectLst>
                <a:latin typeface="Book Antiqua" pitchFamily="18" charset="0"/>
                <a:hlinkClick r:id="rId9" tooltip="Morocco"/>
              </a:rPr>
              <a:t>Morocco</a:t>
            </a:r>
            <a:r>
              <a:rPr lang="en-US" sz="3200" b="1" dirty="0" smtClean="0">
                <a:solidFill>
                  <a:srgbClr val="FF0066"/>
                </a:solidFill>
                <a:effectLst>
                  <a:outerShdw blurRad="38100" dist="38100" dir="2700000" algn="tl">
                    <a:srgbClr val="000000">
                      <a:alpha val="43137"/>
                    </a:srgbClr>
                  </a:outerShdw>
                </a:effectLst>
                <a:latin typeface="Book Antiqua" pitchFamily="18" charset="0"/>
              </a:rPr>
              <a:t>, mainly near </a:t>
            </a:r>
            <a:r>
              <a:rPr lang="en-US" sz="3200" b="1" dirty="0" err="1" smtClean="0">
                <a:solidFill>
                  <a:srgbClr val="FF0066"/>
                </a:solidFill>
                <a:effectLst>
                  <a:outerShdw blurRad="38100" dist="38100" dir="2700000" algn="tl">
                    <a:srgbClr val="000000">
                      <a:alpha val="43137"/>
                    </a:srgbClr>
                  </a:outerShdw>
                </a:effectLst>
                <a:latin typeface="Book Antiqua" pitchFamily="18" charset="0"/>
                <a:hlinkClick r:id="rId10" tooltip="Khouribga"/>
              </a:rPr>
              <a:t>Khouribga</a:t>
            </a:r>
            <a:r>
              <a:rPr lang="en-US" sz="3200" b="1" dirty="0" smtClean="0">
                <a:solidFill>
                  <a:srgbClr val="FF0066"/>
                </a:solidFill>
                <a:effectLst>
                  <a:outerShdw blurRad="38100" dist="38100" dir="2700000" algn="tl">
                    <a:srgbClr val="000000">
                      <a:alpha val="43137"/>
                    </a:srgbClr>
                  </a:outerShdw>
                </a:effectLst>
                <a:latin typeface="Book Antiqua" pitchFamily="18" charset="0"/>
              </a:rPr>
              <a:t> </a:t>
            </a:r>
            <a:r>
              <a:rPr lang="en-US" sz="3200" b="1" dirty="0" smtClean="0">
                <a:solidFill>
                  <a:srgbClr val="FF0066"/>
                </a:solidFill>
                <a:effectLst>
                  <a:outerShdw blurRad="38100" dist="38100" dir="2700000" algn="tl">
                    <a:srgbClr val="000000">
                      <a:alpha val="43137"/>
                    </a:srgbClr>
                  </a:outerShdw>
                </a:effectLst>
                <a:latin typeface="Book Antiqua" pitchFamily="18" charset="0"/>
              </a:rPr>
              <a:t>and</a:t>
            </a:r>
            <a:endParaRPr lang="en-US" sz="3200" b="1" dirty="0" smtClean="0">
              <a:solidFill>
                <a:srgbClr val="FF0066"/>
              </a:solidFill>
              <a:effectLst>
                <a:outerShdw blurRad="38100" dist="38100" dir="2700000" algn="tl">
                  <a:srgbClr val="000000">
                    <a:alpha val="43137"/>
                  </a:srgbClr>
                </a:outerShdw>
              </a:effectLst>
              <a:latin typeface="Book Antiqua" pitchFamily="18" charset="0"/>
            </a:endParaRPr>
          </a:p>
        </p:txBody>
      </p:sp>
      <p:sp>
        <p:nvSpPr>
          <p:cNvPr id="8" name="Rectangle 7"/>
          <p:cNvSpPr/>
          <p:nvPr/>
        </p:nvSpPr>
        <p:spPr>
          <a:xfrm>
            <a:off x="609600" y="457200"/>
            <a:ext cx="7924800" cy="1077218"/>
          </a:xfrm>
          <a:prstGeom prst="rect">
            <a:avLst/>
          </a:prstGeom>
        </p:spPr>
        <p:txBody>
          <a:bodyPr wrap="square">
            <a:spAutoFit/>
          </a:bodyPr>
          <a:lstStyle/>
          <a:p>
            <a:r>
              <a:rPr lang="en-US" sz="3200" b="1" dirty="0" smtClean="0">
                <a:solidFill>
                  <a:srgbClr val="FF0066"/>
                </a:solidFill>
                <a:effectLst>
                  <a:outerShdw blurRad="38100" dist="38100" dir="2700000" algn="tl">
                    <a:srgbClr val="000000">
                      <a:alpha val="43137"/>
                    </a:srgbClr>
                  </a:outerShdw>
                </a:effectLst>
                <a:latin typeface="Book Antiqua" pitchFamily="18" charset="0"/>
              </a:rPr>
              <a:t>have massive phosphate deposits of the best quality, </a:t>
            </a:r>
            <a:endParaRPr lang="en-US" sz="3200" b="1" dirty="0">
              <a:solidFill>
                <a:srgbClr val="FF0066"/>
              </a:solidFill>
              <a:effectLst>
                <a:outerShdw blurRad="38100" dist="38100" dir="2700000" algn="tl">
                  <a:srgbClr val="000000">
                    <a:alpha val="43137"/>
                  </a:srgbClr>
                </a:outerShdw>
              </a:effectLst>
              <a:latin typeface="Book Antiqua" pitchFamily="18" charset="0"/>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animEffect transition="in" filter="randombar(horizontal)">
                                      <p:cBhvr>
                                        <p:cTn id="7" dur="500"/>
                                        <p:tgtEl>
                                          <p:spTgt spid="552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9" name="Rectangle 3"/>
          <p:cNvSpPr>
            <a:spLocks noGrp="1" noChangeArrowheads="1"/>
          </p:cNvSpPr>
          <p:nvPr>
            <p:ph type="body" idx="1"/>
          </p:nvPr>
        </p:nvSpPr>
        <p:spPr>
          <a:xfrm>
            <a:off x="0" y="0"/>
            <a:ext cx="9144000" cy="6858000"/>
          </a:xfrm>
          <a:noFill/>
          <a:ln w="76200">
            <a:solidFill>
              <a:srgbClr val="CC99FF"/>
            </a:solidFill>
          </a:ln>
        </p:spPr>
        <p:txBody>
          <a:bodyPr/>
          <a:lstStyle/>
          <a:p>
            <a:pPr eaLnBrk="1" hangingPunct="1">
              <a:lnSpc>
                <a:spcPct val="80000"/>
              </a:lnSpc>
              <a:buFontTx/>
              <a:buNone/>
            </a:pPr>
            <a:r>
              <a:rPr lang="en-US" sz="1300" dirty="0" smtClean="0"/>
              <a:t>	</a:t>
            </a:r>
          </a:p>
        </p:txBody>
      </p:sp>
      <p:pic>
        <p:nvPicPr>
          <p:cNvPr id="5122" name="Picture 2"/>
          <p:cNvPicPr>
            <a:picLocks noChangeAspect="1" noChangeArrowheads="1"/>
          </p:cNvPicPr>
          <p:nvPr/>
        </p:nvPicPr>
        <p:blipFill>
          <a:blip r:embed="rId2"/>
          <a:srcRect/>
          <a:stretch>
            <a:fillRect/>
          </a:stretch>
        </p:blipFill>
        <p:spPr bwMode="auto">
          <a:xfrm>
            <a:off x="152400" y="152400"/>
            <a:ext cx="8839200" cy="6553200"/>
          </a:xfrm>
          <a:prstGeom prst="rect">
            <a:avLst/>
          </a:prstGeom>
          <a:noFill/>
          <a:ln w="9525">
            <a:noFill/>
            <a:miter lim="800000"/>
            <a:headEnd/>
            <a:tailEnd/>
          </a:ln>
          <a:effectLst/>
        </p:spPr>
      </p:pic>
      <p:sp>
        <p:nvSpPr>
          <p:cNvPr id="4" name="Rectangle 3"/>
          <p:cNvSpPr/>
          <p:nvPr/>
        </p:nvSpPr>
        <p:spPr>
          <a:xfrm>
            <a:off x="228600" y="228600"/>
            <a:ext cx="8686800" cy="313932"/>
          </a:xfrm>
          <a:prstGeom prst="rect">
            <a:avLst/>
          </a:prstGeom>
        </p:spPr>
        <p:txBody>
          <a:bodyPr wrap="square">
            <a:spAutoFit/>
          </a:bodyPr>
          <a:lstStyle/>
          <a:p>
            <a:pPr>
              <a:lnSpc>
                <a:spcPct val="80000"/>
              </a:lnSpc>
            </a:pPr>
            <a:r>
              <a:rPr lang="en-US" dirty="0" smtClean="0">
                <a:latin typeface="Tahoma" pitchFamily="34" charset="0"/>
              </a:rPr>
              <a:t>		</a:t>
            </a:r>
          </a:p>
        </p:txBody>
      </p:sp>
      <p:pic>
        <p:nvPicPr>
          <p:cNvPr id="1026" name="Picture 2"/>
          <p:cNvPicPr>
            <a:picLocks noChangeAspect="1" noChangeArrowheads="1"/>
          </p:cNvPicPr>
          <p:nvPr/>
        </p:nvPicPr>
        <p:blipFill>
          <a:blip r:embed="rId3"/>
          <a:srcRect/>
          <a:stretch>
            <a:fillRect/>
          </a:stretch>
        </p:blipFill>
        <p:spPr bwMode="auto">
          <a:xfrm>
            <a:off x="304800" y="304800"/>
            <a:ext cx="8458200" cy="6172200"/>
          </a:xfrm>
          <a:prstGeom prst="rect">
            <a:avLst/>
          </a:prstGeom>
          <a:noFill/>
          <a:ln w="9525">
            <a:noFill/>
            <a:miter lim="800000"/>
            <a:headEnd/>
            <a:tailEnd/>
          </a:ln>
          <a:effectLst/>
        </p:spPr>
      </p:pic>
      <p:sp>
        <p:nvSpPr>
          <p:cNvPr id="7" name="Rectangle 6"/>
          <p:cNvSpPr/>
          <p:nvPr/>
        </p:nvSpPr>
        <p:spPr>
          <a:xfrm>
            <a:off x="533400" y="533400"/>
            <a:ext cx="8077200" cy="1231106"/>
          </a:xfrm>
          <a:prstGeom prst="rect">
            <a:avLst/>
          </a:prstGeom>
        </p:spPr>
        <p:txBody>
          <a:bodyPr wrap="square">
            <a:spAutoFit/>
          </a:bodyPr>
          <a:lstStyle/>
          <a:p>
            <a:endParaRPr lang="en-US" sz="2800" b="1" dirty="0" smtClean="0">
              <a:solidFill>
                <a:srgbClr val="FF0066"/>
              </a:solidFill>
              <a:effectLst>
                <a:outerShdw blurRad="38100" dist="38100" dir="2700000" algn="tl">
                  <a:srgbClr val="000000">
                    <a:alpha val="43137"/>
                  </a:srgbClr>
                </a:outerShdw>
              </a:effectLst>
              <a:latin typeface="Book Antiqua" pitchFamily="18" charset="0"/>
            </a:endParaRPr>
          </a:p>
          <a:p>
            <a:r>
              <a:rPr lang="en-US" sz="2800" b="1" dirty="0" smtClean="0">
                <a:solidFill>
                  <a:srgbClr val="FF0066"/>
                </a:solidFill>
                <a:effectLst>
                  <a:outerShdw blurRad="38100" dist="38100" dir="2700000" algn="tl">
                    <a:srgbClr val="000000">
                      <a:alpha val="43137"/>
                    </a:srgbClr>
                  </a:outerShdw>
                </a:effectLst>
                <a:latin typeface="Book Antiqua" pitchFamily="18" charset="0"/>
              </a:rPr>
              <a:t> </a:t>
            </a:r>
          </a:p>
          <a:p>
            <a:endParaRPr lang="en-US" b="1" dirty="0">
              <a:solidFill>
                <a:srgbClr val="FF0066"/>
              </a:solidFill>
              <a:effectLst>
                <a:outerShdw blurRad="38100" dist="38100" dir="2700000" algn="tl">
                  <a:srgbClr val="000000">
                    <a:alpha val="43137"/>
                  </a:srgbClr>
                </a:outerShdw>
              </a:effectLst>
              <a:latin typeface="Book Antiqua" pitchFamily="18" charset="0"/>
            </a:endParaRPr>
          </a:p>
        </p:txBody>
      </p:sp>
      <p:sp>
        <p:nvSpPr>
          <p:cNvPr id="8" name="Rectangle 7"/>
          <p:cNvSpPr/>
          <p:nvPr/>
        </p:nvSpPr>
        <p:spPr>
          <a:xfrm>
            <a:off x="457200" y="457200"/>
            <a:ext cx="8153400" cy="2554545"/>
          </a:xfrm>
          <a:prstGeom prst="rect">
            <a:avLst/>
          </a:prstGeom>
        </p:spPr>
        <p:txBody>
          <a:bodyPr wrap="square">
            <a:spAutoFit/>
          </a:bodyPr>
          <a:lstStyle/>
          <a:p>
            <a:endParaRPr lang="en-US" sz="3200" b="1" dirty="0" smtClean="0">
              <a:solidFill>
                <a:srgbClr val="FF0066"/>
              </a:solidFill>
              <a:effectLst>
                <a:outerShdw blurRad="38100" dist="38100" dir="2700000" algn="tl">
                  <a:srgbClr val="000000">
                    <a:alpha val="43137"/>
                  </a:srgbClr>
                </a:outerShdw>
              </a:effectLst>
            </a:endParaRPr>
          </a:p>
          <a:p>
            <a:endParaRPr lang="en-US" sz="3200" b="1" dirty="0" smtClean="0">
              <a:solidFill>
                <a:srgbClr val="FF0066"/>
              </a:solidFill>
              <a:effectLst>
                <a:outerShdw blurRad="38100" dist="38100" dir="2700000" algn="tl">
                  <a:srgbClr val="000000">
                    <a:alpha val="43137"/>
                  </a:srgbClr>
                </a:outerShdw>
              </a:effectLst>
            </a:endParaRPr>
          </a:p>
          <a:p>
            <a:endParaRPr lang="en-US" sz="3200" b="1" dirty="0" smtClean="0">
              <a:solidFill>
                <a:srgbClr val="FF0066"/>
              </a:solidFill>
              <a:effectLst>
                <a:outerShdw blurRad="38100" dist="38100" dir="2700000" algn="tl">
                  <a:srgbClr val="000000">
                    <a:alpha val="43137"/>
                  </a:srgbClr>
                </a:outerShdw>
              </a:effectLst>
            </a:endParaRPr>
          </a:p>
          <a:p>
            <a:endParaRPr lang="en-US" sz="3200" b="1" dirty="0" smtClean="0">
              <a:solidFill>
                <a:srgbClr val="FF0066"/>
              </a:solidFill>
              <a:effectLst>
                <a:outerShdw blurRad="38100" dist="38100" dir="2700000" algn="tl">
                  <a:srgbClr val="000000">
                    <a:alpha val="43137"/>
                  </a:srgbClr>
                </a:outerShdw>
              </a:effectLst>
            </a:endParaRPr>
          </a:p>
          <a:p>
            <a:r>
              <a:rPr lang="en-US" sz="3200" b="1" dirty="0" smtClean="0">
                <a:solidFill>
                  <a:srgbClr val="FF0066"/>
                </a:solidFill>
                <a:effectLst>
                  <a:outerShdw blurRad="38100" dist="38100" dir="2700000" algn="tl">
                    <a:srgbClr val="000000">
                      <a:alpha val="43137"/>
                    </a:srgbClr>
                  </a:outerShdw>
                </a:effectLst>
              </a:rPr>
              <a:t> </a:t>
            </a:r>
            <a:endParaRPr lang="en-US" sz="3200" b="1" dirty="0">
              <a:solidFill>
                <a:srgbClr val="FF0066"/>
              </a:solidFill>
              <a:effectLst>
                <a:outerShdw blurRad="38100" dist="38100" dir="2700000" algn="tl">
                  <a:srgbClr val="000000">
                    <a:alpha val="43137"/>
                  </a:srgbClr>
                </a:outerShdw>
              </a:effectLst>
            </a:endParaRPr>
          </a:p>
        </p:txBody>
      </p:sp>
      <p:sp>
        <p:nvSpPr>
          <p:cNvPr id="9" name="Rectangle 8"/>
          <p:cNvSpPr/>
          <p:nvPr/>
        </p:nvSpPr>
        <p:spPr>
          <a:xfrm>
            <a:off x="457200" y="762000"/>
            <a:ext cx="8534400" cy="4031873"/>
          </a:xfrm>
          <a:prstGeom prst="rect">
            <a:avLst/>
          </a:prstGeom>
        </p:spPr>
        <p:txBody>
          <a:bodyPr wrap="square">
            <a:spAutoFit/>
          </a:bodyPr>
          <a:lstStyle/>
          <a:p>
            <a:endParaRPr lang="en-US" sz="3200" b="1" dirty="0" smtClean="0">
              <a:solidFill>
                <a:srgbClr val="FF0066"/>
              </a:solidFill>
              <a:effectLst>
                <a:outerShdw blurRad="38100" dist="38100" dir="2700000" algn="tl">
                  <a:srgbClr val="000000">
                    <a:alpha val="43137"/>
                  </a:srgbClr>
                </a:outerShdw>
              </a:effectLst>
              <a:latin typeface="Book Antiqua" pitchFamily="18" charset="0"/>
            </a:endParaRPr>
          </a:p>
          <a:p>
            <a:endParaRPr lang="en-US" sz="3200" b="1" dirty="0" smtClean="0">
              <a:solidFill>
                <a:srgbClr val="FF0066"/>
              </a:solidFill>
              <a:effectLst>
                <a:outerShdw blurRad="38100" dist="38100" dir="2700000" algn="tl">
                  <a:srgbClr val="000000">
                    <a:alpha val="43137"/>
                  </a:srgbClr>
                </a:outerShdw>
              </a:effectLst>
              <a:latin typeface="Book Antiqua" pitchFamily="18" charset="0"/>
            </a:endParaRPr>
          </a:p>
          <a:p>
            <a:r>
              <a:rPr lang="en-US" sz="3200" b="1" dirty="0" smtClean="0">
                <a:solidFill>
                  <a:srgbClr val="FF0066"/>
                </a:solidFill>
                <a:effectLst>
                  <a:outerShdw blurRad="38100" dist="38100" dir="2700000" algn="tl">
                    <a:srgbClr val="000000">
                      <a:alpha val="43137"/>
                    </a:srgbClr>
                  </a:outerShdw>
                </a:effectLst>
                <a:latin typeface="Book Antiqua" pitchFamily="18" charset="0"/>
              </a:rPr>
              <a:t>Middle </a:t>
            </a:r>
            <a:r>
              <a:rPr lang="en-US" sz="3200" b="1" dirty="0" smtClean="0">
                <a:solidFill>
                  <a:srgbClr val="FF0066"/>
                </a:solidFill>
                <a:effectLst>
                  <a:outerShdw blurRad="38100" dist="38100" dir="2700000" algn="tl">
                    <a:srgbClr val="000000">
                      <a:alpha val="43137"/>
                    </a:srgbClr>
                  </a:outerShdw>
                </a:effectLst>
                <a:latin typeface="Book Antiqua" pitchFamily="18" charset="0"/>
              </a:rPr>
              <a:t>East: </a:t>
            </a:r>
            <a:r>
              <a:rPr lang="en-US" sz="3200" b="1" dirty="0" smtClean="0">
                <a:solidFill>
                  <a:srgbClr val="FF0066"/>
                </a:solidFill>
                <a:effectLst>
                  <a:outerShdw blurRad="38100" dist="38100" dir="2700000" algn="tl">
                    <a:srgbClr val="000000">
                      <a:alpha val="43137"/>
                    </a:srgbClr>
                  </a:outerShdw>
                </a:effectLst>
                <a:latin typeface="Book Antiqua" pitchFamily="18" charset="0"/>
                <a:hlinkClick r:id="rId4" tooltip="Israel"/>
              </a:rPr>
              <a:t>Israel</a:t>
            </a:r>
            <a:r>
              <a:rPr lang="en-US" sz="3200" b="1" dirty="0" smtClean="0">
                <a:solidFill>
                  <a:srgbClr val="FF0066"/>
                </a:solidFill>
                <a:effectLst>
                  <a:outerShdw blurRad="38100" dist="38100" dir="2700000" algn="tl">
                    <a:srgbClr val="000000">
                      <a:alpha val="43137"/>
                    </a:srgbClr>
                  </a:outerShdw>
                </a:effectLst>
                <a:latin typeface="Book Antiqua" pitchFamily="18" charset="0"/>
              </a:rPr>
              <a:t>, </a:t>
            </a:r>
            <a:r>
              <a:rPr lang="en-US" sz="3200" b="1" dirty="0" smtClean="0">
                <a:solidFill>
                  <a:srgbClr val="FF0066"/>
                </a:solidFill>
                <a:effectLst>
                  <a:outerShdw blurRad="38100" dist="38100" dir="2700000" algn="tl">
                    <a:srgbClr val="000000">
                      <a:alpha val="43137"/>
                    </a:srgbClr>
                  </a:outerShdw>
                </a:effectLst>
                <a:latin typeface="Book Antiqua" pitchFamily="18" charset="0"/>
                <a:hlinkClick r:id="rId5" tooltip="Saudi Arabia"/>
              </a:rPr>
              <a:t>Saudi Arabia</a:t>
            </a:r>
            <a:r>
              <a:rPr lang="en-US" sz="3200" b="1" dirty="0" smtClean="0">
                <a:solidFill>
                  <a:srgbClr val="FF0066"/>
                </a:solidFill>
                <a:effectLst>
                  <a:outerShdw blurRad="38100" dist="38100" dir="2700000" algn="tl">
                    <a:srgbClr val="000000">
                      <a:alpha val="43137"/>
                    </a:srgbClr>
                  </a:outerShdw>
                </a:effectLst>
                <a:latin typeface="Book Antiqua" pitchFamily="18" charset="0"/>
              </a:rPr>
              <a:t>, </a:t>
            </a:r>
            <a:r>
              <a:rPr lang="en-US" sz="3200" b="1" dirty="0" smtClean="0">
                <a:solidFill>
                  <a:srgbClr val="FF0066"/>
                </a:solidFill>
                <a:effectLst>
                  <a:outerShdw blurRad="38100" dist="38100" dir="2700000" algn="tl">
                    <a:srgbClr val="000000">
                      <a:alpha val="43137"/>
                    </a:srgbClr>
                  </a:outerShdw>
                </a:effectLst>
                <a:latin typeface="Book Antiqua" pitchFamily="18" charset="0"/>
                <a:hlinkClick r:id="rId6" tooltip="Jordan"/>
              </a:rPr>
              <a:t>Jordan</a:t>
            </a:r>
            <a:r>
              <a:rPr lang="en-US" sz="3200" b="1" dirty="0" smtClean="0">
                <a:solidFill>
                  <a:srgbClr val="FF0066"/>
                </a:solidFill>
                <a:effectLst>
                  <a:outerShdw blurRad="38100" dist="38100" dir="2700000" algn="tl">
                    <a:srgbClr val="000000">
                      <a:alpha val="43137"/>
                    </a:srgbClr>
                  </a:outerShdw>
                </a:effectLst>
                <a:latin typeface="Book Antiqua" pitchFamily="18" charset="0"/>
              </a:rPr>
              <a:t>, </a:t>
            </a:r>
            <a:r>
              <a:rPr lang="en-US" sz="3200" b="1" dirty="0" smtClean="0">
                <a:solidFill>
                  <a:srgbClr val="FF0066"/>
                </a:solidFill>
                <a:effectLst>
                  <a:outerShdw blurRad="38100" dist="38100" dir="2700000" algn="tl">
                    <a:srgbClr val="000000">
                      <a:alpha val="43137"/>
                    </a:srgbClr>
                  </a:outerShdw>
                </a:effectLst>
                <a:latin typeface="Book Antiqua" pitchFamily="18" charset="0"/>
                <a:hlinkClick r:id="rId7" tooltip="Iraq"/>
              </a:rPr>
              <a:t>Iraq</a:t>
            </a:r>
            <a:r>
              <a:rPr lang="en-US" sz="3200" b="1" dirty="0" smtClean="0">
                <a:solidFill>
                  <a:srgbClr val="FF0066"/>
                </a:solidFill>
                <a:effectLst>
                  <a:outerShdw blurRad="38100" dist="38100" dir="2700000" algn="tl">
                    <a:srgbClr val="000000">
                      <a:alpha val="43137"/>
                    </a:srgbClr>
                  </a:outerShdw>
                </a:effectLst>
                <a:latin typeface="Book Antiqua" pitchFamily="18" charset="0"/>
              </a:rPr>
              <a:t>, </a:t>
            </a:r>
            <a:r>
              <a:rPr lang="en-US" sz="3200" b="1" dirty="0" smtClean="0">
                <a:solidFill>
                  <a:srgbClr val="FF0066"/>
                </a:solidFill>
                <a:effectLst>
                  <a:outerShdw blurRad="38100" dist="38100" dir="2700000" algn="tl">
                    <a:srgbClr val="000000">
                      <a:alpha val="43137"/>
                    </a:srgbClr>
                  </a:outerShdw>
                </a:effectLst>
                <a:latin typeface="Book Antiqua" pitchFamily="18" charset="0"/>
              </a:rPr>
              <a:t>at </a:t>
            </a:r>
          </a:p>
          <a:p>
            <a:r>
              <a:rPr lang="en-US" sz="3200" b="1" dirty="0" smtClean="0">
                <a:solidFill>
                  <a:srgbClr val="FF0066"/>
                </a:solidFill>
                <a:effectLst>
                  <a:outerShdw blurRad="38100" dist="38100" dir="2700000" algn="tl">
                    <a:srgbClr val="000000">
                      <a:alpha val="43137"/>
                    </a:srgbClr>
                  </a:outerShdw>
                </a:effectLst>
                <a:latin typeface="Book Antiqua" pitchFamily="18" charset="0"/>
              </a:rPr>
              <a:t>the </a:t>
            </a:r>
            <a:r>
              <a:rPr lang="en-US" sz="3200" b="1" dirty="0" smtClean="0">
                <a:solidFill>
                  <a:srgbClr val="FF0066"/>
                </a:solidFill>
                <a:effectLst>
                  <a:outerShdw blurRad="38100" dist="38100" dir="2700000" algn="tl">
                    <a:srgbClr val="000000">
                      <a:alpha val="43137"/>
                    </a:srgbClr>
                  </a:outerShdw>
                </a:effectLst>
              </a:rPr>
              <a:t>town of </a:t>
            </a:r>
            <a:r>
              <a:rPr lang="en-US" sz="3200" b="1" dirty="0" err="1" smtClean="0">
                <a:solidFill>
                  <a:srgbClr val="FF0066"/>
                </a:solidFill>
                <a:effectLst>
                  <a:outerShdw blurRad="38100" dist="38100" dir="2700000" algn="tl">
                    <a:srgbClr val="000000">
                      <a:alpha val="43137"/>
                    </a:srgbClr>
                  </a:outerShdw>
                </a:effectLst>
                <a:hlinkClick r:id="rId8" tooltip="Akashat"/>
              </a:rPr>
              <a:t>Akashat</a:t>
            </a:r>
            <a:r>
              <a:rPr lang="en-US" sz="3200" b="1" dirty="0" smtClean="0">
                <a:solidFill>
                  <a:srgbClr val="FF0066"/>
                </a:solidFill>
                <a:effectLst>
                  <a:outerShdw blurRad="38100" dist="38100" dir="2700000" algn="tl">
                    <a:srgbClr val="000000">
                      <a:alpha val="43137"/>
                    </a:srgbClr>
                  </a:outerShdw>
                </a:effectLst>
              </a:rPr>
              <a:t>, near to the Jordanian borders.</a:t>
            </a:r>
          </a:p>
          <a:p>
            <a:endParaRPr lang="en-US" sz="3200" b="1" dirty="0" smtClean="0">
              <a:solidFill>
                <a:srgbClr val="FF0066"/>
              </a:solidFill>
              <a:effectLst>
                <a:outerShdw blurRad="38100" dist="38100" dir="2700000" algn="tl">
                  <a:srgbClr val="000000">
                    <a:alpha val="43137"/>
                  </a:srgbClr>
                </a:outerShdw>
              </a:effectLst>
              <a:latin typeface="Book Antiqua" pitchFamily="18" charset="0"/>
            </a:endParaRPr>
          </a:p>
          <a:p>
            <a:endParaRPr lang="en-US" sz="3200" b="1" dirty="0" smtClean="0">
              <a:solidFill>
                <a:srgbClr val="FF0066"/>
              </a:solidFill>
              <a:effectLst>
                <a:outerShdw blurRad="38100" dist="38100" dir="2700000" algn="tl">
                  <a:srgbClr val="000000">
                    <a:alpha val="43137"/>
                  </a:srgbClr>
                </a:outerShdw>
              </a:effectLst>
              <a:latin typeface="Book Antiqua" pitchFamily="18" charset="0"/>
            </a:endParaRPr>
          </a:p>
          <a:p>
            <a:endParaRPr lang="en-US" sz="3200" b="1" dirty="0" smtClean="0">
              <a:solidFill>
                <a:srgbClr val="FF0066"/>
              </a:solidFill>
              <a:effectLst>
                <a:outerShdw blurRad="38100" dist="38100" dir="2700000" algn="tl">
                  <a:srgbClr val="000000">
                    <a:alpha val="43137"/>
                  </a:srgbClr>
                </a:outerShdw>
              </a:effectLst>
              <a:latin typeface="Book Antiqua" pitchFamily="18" charset="0"/>
            </a:endParaRPr>
          </a:p>
          <a:p>
            <a:endParaRPr lang="en-US" sz="3200" b="1" dirty="0" smtClean="0">
              <a:solidFill>
                <a:srgbClr val="FF0066"/>
              </a:solidFill>
              <a:effectLst>
                <a:outerShdw blurRad="38100" dist="38100" dir="2700000" algn="tl">
                  <a:srgbClr val="000000">
                    <a:alpha val="43137"/>
                  </a:srgbClr>
                </a:outerShdw>
              </a:effectLst>
            </a:endParaRPr>
          </a:p>
        </p:txBody>
      </p:sp>
      <p:sp>
        <p:nvSpPr>
          <p:cNvPr id="10" name="Rectangle 9"/>
          <p:cNvSpPr/>
          <p:nvPr/>
        </p:nvSpPr>
        <p:spPr>
          <a:xfrm>
            <a:off x="381000" y="457200"/>
            <a:ext cx="8077200" cy="4031873"/>
          </a:xfrm>
          <a:prstGeom prst="rect">
            <a:avLst/>
          </a:prstGeom>
        </p:spPr>
        <p:txBody>
          <a:bodyPr wrap="square">
            <a:spAutoFit/>
          </a:bodyPr>
          <a:lstStyle/>
          <a:p>
            <a:endParaRPr lang="en-US" sz="3200" b="1" dirty="0" smtClean="0">
              <a:solidFill>
                <a:srgbClr val="FF0066"/>
              </a:solidFill>
              <a:effectLst>
                <a:outerShdw blurRad="38100" dist="38100" dir="2700000" algn="tl">
                  <a:srgbClr val="000000">
                    <a:alpha val="43137"/>
                  </a:srgbClr>
                </a:outerShdw>
              </a:effectLst>
            </a:endParaRPr>
          </a:p>
          <a:p>
            <a:endParaRPr lang="en-US" sz="3200" b="1" dirty="0" smtClean="0">
              <a:solidFill>
                <a:srgbClr val="FF0066"/>
              </a:solidFill>
              <a:effectLst>
                <a:outerShdw blurRad="38100" dist="38100" dir="2700000" algn="tl">
                  <a:srgbClr val="000000">
                    <a:alpha val="43137"/>
                  </a:srgbClr>
                </a:outerShdw>
              </a:effectLst>
            </a:endParaRPr>
          </a:p>
          <a:p>
            <a:endParaRPr lang="en-US" sz="3200" b="1" dirty="0" smtClean="0">
              <a:solidFill>
                <a:srgbClr val="FF0066"/>
              </a:solidFill>
              <a:effectLst>
                <a:outerShdw blurRad="38100" dist="38100" dir="2700000" algn="tl">
                  <a:srgbClr val="000000">
                    <a:alpha val="43137"/>
                  </a:srgbClr>
                </a:outerShdw>
              </a:effectLst>
            </a:endParaRPr>
          </a:p>
          <a:p>
            <a:endParaRPr lang="en-US" sz="3200" b="1" dirty="0" smtClean="0">
              <a:solidFill>
                <a:srgbClr val="FF0066"/>
              </a:solidFill>
              <a:effectLst>
                <a:outerShdw blurRad="38100" dist="38100" dir="2700000" algn="tl">
                  <a:srgbClr val="000000">
                    <a:alpha val="43137"/>
                  </a:srgbClr>
                </a:outerShdw>
              </a:effectLst>
            </a:endParaRPr>
          </a:p>
          <a:p>
            <a:endParaRPr lang="en-US" sz="3200" b="1" dirty="0" smtClean="0">
              <a:solidFill>
                <a:srgbClr val="FF0066"/>
              </a:solidFill>
              <a:effectLst>
                <a:outerShdw blurRad="38100" dist="38100" dir="2700000" algn="tl">
                  <a:srgbClr val="000000">
                    <a:alpha val="43137"/>
                  </a:srgbClr>
                </a:outerShdw>
              </a:effectLst>
            </a:endParaRPr>
          </a:p>
          <a:p>
            <a:r>
              <a:rPr lang="en-US" sz="3200" b="1" dirty="0" smtClean="0">
                <a:solidFill>
                  <a:srgbClr val="FF0066"/>
                </a:solidFill>
                <a:effectLst>
                  <a:outerShdw blurRad="38100" dist="38100" dir="2700000" algn="tl">
                    <a:srgbClr val="000000">
                      <a:alpha val="43137"/>
                    </a:srgbClr>
                  </a:outerShdw>
                </a:effectLst>
              </a:rPr>
              <a:t>Oceania</a:t>
            </a:r>
            <a:r>
              <a:rPr lang="en-US" sz="3200" b="1" dirty="0" smtClean="0">
                <a:solidFill>
                  <a:srgbClr val="FF0066"/>
                </a:solidFill>
                <a:effectLst>
                  <a:outerShdw blurRad="38100" dist="38100" dir="2700000" algn="tl">
                    <a:srgbClr val="000000">
                      <a:alpha val="43137"/>
                    </a:srgbClr>
                  </a:outerShdw>
                </a:effectLst>
              </a:rPr>
              <a:t>: </a:t>
            </a:r>
            <a:r>
              <a:rPr lang="en-US" sz="3200" b="1" dirty="0" smtClean="0">
                <a:solidFill>
                  <a:srgbClr val="FF0066"/>
                </a:solidFill>
                <a:effectLst>
                  <a:outerShdw blurRad="38100" dist="38100" dir="2700000" algn="tl">
                    <a:srgbClr val="000000">
                      <a:alpha val="43137"/>
                    </a:srgbClr>
                  </a:outerShdw>
                </a:effectLst>
                <a:hlinkClick r:id="rId9" tooltip="Australia"/>
              </a:rPr>
              <a:t>Australia</a:t>
            </a:r>
            <a:r>
              <a:rPr lang="en-US" sz="3200" b="1" dirty="0" smtClean="0">
                <a:solidFill>
                  <a:srgbClr val="FF0066"/>
                </a:solidFill>
                <a:effectLst>
                  <a:outerShdw blurRad="38100" dist="38100" dir="2700000" algn="tl">
                    <a:srgbClr val="000000">
                      <a:alpha val="43137"/>
                    </a:srgbClr>
                  </a:outerShdw>
                </a:effectLst>
              </a:rPr>
              <a:t>, </a:t>
            </a:r>
            <a:r>
              <a:rPr lang="en-US" sz="3200" b="1" dirty="0" err="1" smtClean="0">
                <a:solidFill>
                  <a:srgbClr val="FF0066"/>
                </a:solidFill>
                <a:effectLst>
                  <a:outerShdw blurRad="38100" dist="38100" dir="2700000" algn="tl">
                    <a:srgbClr val="000000">
                      <a:alpha val="43137"/>
                    </a:srgbClr>
                  </a:outerShdw>
                </a:effectLst>
                <a:hlinkClick r:id="rId10" tooltip="Makatea"/>
              </a:rPr>
              <a:t>Makatea</a:t>
            </a:r>
            <a:r>
              <a:rPr lang="en-US" sz="3200" b="1" dirty="0" smtClean="0">
                <a:solidFill>
                  <a:srgbClr val="FF0066"/>
                </a:solidFill>
                <a:effectLst>
                  <a:outerShdw blurRad="38100" dist="38100" dir="2700000" algn="tl">
                    <a:srgbClr val="000000">
                      <a:alpha val="43137"/>
                    </a:srgbClr>
                  </a:outerShdw>
                </a:effectLst>
              </a:rPr>
              <a:t>, </a:t>
            </a:r>
            <a:r>
              <a:rPr lang="en-US" sz="3200" b="1" dirty="0" smtClean="0">
                <a:solidFill>
                  <a:srgbClr val="FF0066"/>
                </a:solidFill>
                <a:effectLst>
                  <a:outerShdw blurRad="38100" dist="38100" dir="2700000" algn="tl">
                    <a:srgbClr val="000000">
                      <a:alpha val="43137"/>
                    </a:srgbClr>
                  </a:outerShdw>
                </a:effectLst>
                <a:hlinkClick r:id="rId11" tooltip="Nauru"/>
              </a:rPr>
              <a:t>Nauru</a:t>
            </a:r>
            <a:r>
              <a:rPr lang="en-US" sz="3200" b="1" dirty="0" smtClean="0">
                <a:solidFill>
                  <a:srgbClr val="FF0066"/>
                </a:solidFill>
                <a:effectLst>
                  <a:outerShdw blurRad="38100" dist="38100" dir="2700000" algn="tl">
                    <a:srgbClr val="000000">
                      <a:alpha val="43137"/>
                    </a:srgbClr>
                  </a:outerShdw>
                </a:effectLst>
              </a:rPr>
              <a:t>, </a:t>
            </a:r>
            <a:r>
              <a:rPr lang="en-US" sz="3200" b="1" dirty="0" smtClean="0">
                <a:solidFill>
                  <a:srgbClr val="FF0066"/>
                </a:solidFill>
                <a:effectLst>
                  <a:outerShdw blurRad="38100" dist="38100" dir="2700000" algn="tl">
                    <a:srgbClr val="000000">
                      <a:alpha val="43137"/>
                    </a:srgbClr>
                  </a:outerShdw>
                </a:effectLst>
                <a:hlinkClick r:id="rId12" tooltip="Ocean Island"/>
              </a:rPr>
              <a:t>Ocean Island</a:t>
            </a:r>
            <a:r>
              <a:rPr lang="en-US" sz="3200" b="1" dirty="0" smtClean="0">
                <a:solidFill>
                  <a:srgbClr val="FF0066"/>
                </a:solidFill>
                <a:effectLst>
                  <a:outerShdw blurRad="38100" dist="38100" dir="2700000" algn="tl">
                    <a:srgbClr val="000000">
                      <a:alpha val="43137"/>
                    </a:srgbClr>
                  </a:outerShdw>
                </a:effectLst>
              </a:rPr>
              <a:t>. </a:t>
            </a:r>
            <a:r>
              <a:rPr lang="en-US" sz="3200" b="1" dirty="0" err="1" smtClean="0">
                <a:solidFill>
                  <a:srgbClr val="FF0066"/>
                </a:solidFill>
                <a:effectLst>
                  <a:outerShdw blurRad="38100" dist="38100" dir="2700000" algn="tl">
                    <a:srgbClr val="000000">
                      <a:alpha val="43137"/>
                    </a:srgbClr>
                  </a:outerShdw>
                </a:effectLst>
                <a:latin typeface="Book Antiqua" pitchFamily="18" charset="0"/>
                <a:hlinkClick r:id="rId13" tooltip="Youssoufia"/>
              </a:rPr>
              <a:t>Youssoufia</a:t>
            </a:r>
            <a:r>
              <a:rPr lang="en-US" sz="3200" b="1" dirty="0" smtClean="0">
                <a:solidFill>
                  <a:srgbClr val="FF0066"/>
                </a:solidFill>
                <a:effectLst>
                  <a:outerShdw blurRad="38100" dist="38100" dir="2700000" algn="tl">
                    <a:srgbClr val="000000">
                      <a:alpha val="43137"/>
                    </a:srgbClr>
                  </a:outerShdw>
                </a:effectLst>
                <a:latin typeface="Book Antiqua" pitchFamily="18" charset="0"/>
              </a:rPr>
              <a:t>; </a:t>
            </a:r>
            <a:r>
              <a:rPr lang="en-US" sz="3200" b="1" dirty="0" smtClean="0">
                <a:solidFill>
                  <a:srgbClr val="FF0066"/>
                </a:solidFill>
                <a:effectLst>
                  <a:outerShdw blurRad="38100" dist="38100" dir="2700000" algn="tl">
                    <a:srgbClr val="000000">
                      <a:alpha val="43137"/>
                    </a:srgbClr>
                  </a:outerShdw>
                </a:effectLst>
                <a:latin typeface="Book Antiqua" pitchFamily="18" charset="0"/>
                <a:hlinkClick r:id="rId14" tooltip="Senegal"/>
              </a:rPr>
              <a:t>Senegal</a:t>
            </a:r>
            <a:r>
              <a:rPr lang="en-US" sz="3200" b="1" dirty="0" smtClean="0">
                <a:solidFill>
                  <a:srgbClr val="FF0066"/>
                </a:solidFill>
                <a:effectLst>
                  <a:outerShdw blurRad="38100" dist="38100" dir="2700000" algn="tl">
                    <a:srgbClr val="000000">
                      <a:alpha val="43137"/>
                    </a:srgbClr>
                  </a:outerShdw>
                </a:effectLst>
                <a:latin typeface="Book Antiqua" pitchFamily="18" charset="0"/>
              </a:rPr>
              <a:t>, </a:t>
            </a:r>
            <a:r>
              <a:rPr lang="en-US" sz="3200" b="1" dirty="0" smtClean="0">
                <a:solidFill>
                  <a:srgbClr val="FF0066"/>
                </a:solidFill>
                <a:effectLst>
                  <a:outerShdw blurRad="38100" dist="38100" dir="2700000" algn="tl">
                    <a:srgbClr val="000000">
                      <a:alpha val="43137"/>
                    </a:srgbClr>
                  </a:outerShdw>
                </a:effectLst>
                <a:latin typeface="Book Antiqua" pitchFamily="18" charset="0"/>
                <a:hlinkClick r:id="rId15" tooltip="Togo"/>
              </a:rPr>
              <a:t>Togo</a:t>
            </a:r>
            <a:r>
              <a:rPr lang="en-US" sz="3200" b="1" dirty="0" smtClean="0">
                <a:solidFill>
                  <a:srgbClr val="FF0066"/>
                </a:solidFill>
                <a:effectLst>
                  <a:outerShdw blurRad="38100" dist="38100" dir="2700000" algn="tl">
                    <a:srgbClr val="000000">
                      <a:alpha val="43137"/>
                    </a:srgbClr>
                  </a:outerShdw>
                </a:effectLst>
                <a:latin typeface="Book Antiqua" pitchFamily="18" charset="0"/>
              </a:rPr>
              <a:t>, </a:t>
            </a:r>
            <a:r>
              <a:rPr lang="en-US" sz="3200" b="1" dirty="0" smtClean="0">
                <a:solidFill>
                  <a:srgbClr val="FF0066"/>
                </a:solidFill>
                <a:effectLst>
                  <a:outerShdw blurRad="38100" dist="38100" dir="2700000" algn="tl">
                    <a:srgbClr val="000000">
                      <a:alpha val="43137"/>
                    </a:srgbClr>
                  </a:outerShdw>
                </a:effectLst>
                <a:latin typeface="Book Antiqua" pitchFamily="18" charset="0"/>
                <a:hlinkClick r:id="rId16" tooltip="Tunisia"/>
              </a:rPr>
              <a:t>Tunisia</a:t>
            </a:r>
            <a:r>
              <a:rPr lang="en-US" sz="3200" b="1" dirty="0" smtClean="0">
                <a:solidFill>
                  <a:srgbClr val="FF0066"/>
                </a:solidFill>
                <a:effectLst>
                  <a:outerShdw blurRad="38100" dist="38100" dir="2700000" algn="tl">
                    <a:srgbClr val="000000">
                      <a:alpha val="43137"/>
                    </a:srgbClr>
                  </a:outerShdw>
                </a:effectLst>
                <a:latin typeface="Book Antiqua" pitchFamily="18" charset="0"/>
              </a:rPr>
              <a:t> and </a:t>
            </a:r>
            <a:r>
              <a:rPr lang="en-US" sz="3200" b="1" dirty="0" smtClean="0">
                <a:solidFill>
                  <a:srgbClr val="FF0066"/>
                </a:solidFill>
                <a:effectLst>
                  <a:outerShdw blurRad="38100" dist="38100" dir="2700000" algn="tl">
                    <a:srgbClr val="000000">
                      <a:alpha val="43137"/>
                    </a:srgbClr>
                  </a:outerShdw>
                </a:effectLst>
                <a:latin typeface="Book Antiqua" pitchFamily="18" charset="0"/>
                <a:hlinkClick r:id="rId17" tooltip="Western&#10; Sahara"/>
              </a:rPr>
              <a:t>Western Sahara</a:t>
            </a:r>
            <a:r>
              <a:rPr lang="en-US" sz="3200" b="1" dirty="0" smtClean="0">
                <a:solidFill>
                  <a:srgbClr val="FF0066"/>
                </a:solidFill>
                <a:effectLst>
                  <a:outerShdw blurRad="38100" dist="38100" dir="2700000" algn="tl">
                    <a:srgbClr val="000000">
                      <a:alpha val="43137"/>
                    </a:srgbClr>
                  </a:outerShdw>
                </a:effectLst>
                <a:latin typeface="Book Antiqua" pitchFamily="18" charset="0"/>
              </a:rPr>
              <a:t>. Phosphates can also be used in fertilizers.</a:t>
            </a:r>
            <a:endParaRPr lang="en-US" sz="3200" b="1" dirty="0" smtClean="0">
              <a:solidFill>
                <a:srgbClr val="FF0066"/>
              </a:solidFill>
              <a:effectLst>
                <a:outerShdw blurRad="38100" dist="38100" dir="2700000" algn="tl">
                  <a:srgbClr val="000000">
                    <a:alpha val="43137"/>
                  </a:srgbClr>
                </a:outerShdw>
              </a:effectLst>
              <a:latin typeface="Book Antiqua" pitchFamily="18" charset="0"/>
            </a:endParaRPr>
          </a:p>
        </p:txBody>
      </p:sp>
      <p:sp>
        <p:nvSpPr>
          <p:cNvPr id="11" name="Rectangle 10"/>
          <p:cNvSpPr/>
          <p:nvPr/>
        </p:nvSpPr>
        <p:spPr>
          <a:xfrm>
            <a:off x="381000" y="533400"/>
            <a:ext cx="8305800" cy="1077218"/>
          </a:xfrm>
          <a:prstGeom prst="rect">
            <a:avLst/>
          </a:prstGeom>
        </p:spPr>
        <p:txBody>
          <a:bodyPr wrap="square">
            <a:spAutoFit/>
          </a:bodyPr>
          <a:lstStyle/>
          <a:p>
            <a:r>
              <a:rPr lang="en-US" sz="3200" b="1" dirty="0" err="1" smtClean="0">
                <a:solidFill>
                  <a:srgbClr val="FF0066"/>
                </a:solidFill>
                <a:effectLst>
                  <a:outerShdw blurRad="38100" dist="38100" dir="2700000" algn="tl">
                    <a:srgbClr val="000000">
                      <a:alpha val="43137"/>
                    </a:srgbClr>
                  </a:outerShdw>
                </a:effectLst>
                <a:latin typeface="Book Antiqua" pitchFamily="18" charset="0"/>
                <a:hlinkClick r:id="rId13" tooltip="Youssoufia"/>
              </a:rPr>
              <a:t>Youssoufia</a:t>
            </a:r>
            <a:r>
              <a:rPr lang="en-US" sz="3200" b="1" dirty="0" smtClean="0">
                <a:solidFill>
                  <a:srgbClr val="FF0066"/>
                </a:solidFill>
                <a:effectLst>
                  <a:outerShdw blurRad="38100" dist="38100" dir="2700000" algn="tl">
                    <a:srgbClr val="000000">
                      <a:alpha val="43137"/>
                    </a:srgbClr>
                  </a:outerShdw>
                </a:effectLst>
                <a:latin typeface="Book Antiqua" pitchFamily="18" charset="0"/>
              </a:rPr>
              <a:t>; </a:t>
            </a:r>
            <a:r>
              <a:rPr lang="en-US" sz="3200" b="1" dirty="0" smtClean="0">
                <a:solidFill>
                  <a:srgbClr val="FF0066"/>
                </a:solidFill>
                <a:effectLst>
                  <a:outerShdw blurRad="38100" dist="38100" dir="2700000" algn="tl">
                    <a:srgbClr val="000000">
                      <a:alpha val="43137"/>
                    </a:srgbClr>
                  </a:outerShdw>
                </a:effectLst>
                <a:latin typeface="Book Antiqua" pitchFamily="18" charset="0"/>
                <a:hlinkClick r:id="rId14" tooltip="Senegal"/>
              </a:rPr>
              <a:t>Senegal</a:t>
            </a:r>
            <a:r>
              <a:rPr lang="en-US" sz="3200" b="1" dirty="0" smtClean="0">
                <a:solidFill>
                  <a:srgbClr val="FF0066"/>
                </a:solidFill>
                <a:effectLst>
                  <a:outerShdw blurRad="38100" dist="38100" dir="2700000" algn="tl">
                    <a:srgbClr val="000000">
                      <a:alpha val="43137"/>
                    </a:srgbClr>
                  </a:outerShdw>
                </a:effectLst>
                <a:latin typeface="Book Antiqua" pitchFamily="18" charset="0"/>
              </a:rPr>
              <a:t>, </a:t>
            </a:r>
            <a:r>
              <a:rPr lang="en-US" sz="3200" b="1" dirty="0" smtClean="0">
                <a:solidFill>
                  <a:srgbClr val="FF0066"/>
                </a:solidFill>
                <a:effectLst>
                  <a:outerShdw blurRad="38100" dist="38100" dir="2700000" algn="tl">
                    <a:srgbClr val="000000">
                      <a:alpha val="43137"/>
                    </a:srgbClr>
                  </a:outerShdw>
                </a:effectLst>
                <a:latin typeface="Book Antiqua" pitchFamily="18" charset="0"/>
                <a:hlinkClick r:id="rId15" tooltip="Togo"/>
              </a:rPr>
              <a:t>Togo</a:t>
            </a:r>
            <a:r>
              <a:rPr lang="en-US" sz="3200" b="1" dirty="0" smtClean="0">
                <a:solidFill>
                  <a:srgbClr val="FF0066"/>
                </a:solidFill>
                <a:effectLst>
                  <a:outerShdw blurRad="38100" dist="38100" dir="2700000" algn="tl">
                    <a:srgbClr val="000000">
                      <a:alpha val="43137"/>
                    </a:srgbClr>
                  </a:outerShdw>
                </a:effectLst>
                <a:latin typeface="Book Antiqua" pitchFamily="18" charset="0"/>
              </a:rPr>
              <a:t>, </a:t>
            </a:r>
            <a:r>
              <a:rPr lang="en-US" sz="3200" b="1" dirty="0" smtClean="0">
                <a:solidFill>
                  <a:srgbClr val="FF0066"/>
                </a:solidFill>
                <a:effectLst>
                  <a:outerShdw blurRad="38100" dist="38100" dir="2700000" algn="tl">
                    <a:srgbClr val="000000">
                      <a:alpha val="43137"/>
                    </a:srgbClr>
                  </a:outerShdw>
                </a:effectLst>
                <a:latin typeface="Book Antiqua" pitchFamily="18" charset="0"/>
                <a:hlinkClick r:id="rId16" tooltip="Tunisia"/>
              </a:rPr>
              <a:t>Tunisia</a:t>
            </a:r>
            <a:r>
              <a:rPr lang="en-US" sz="3200" b="1" dirty="0" smtClean="0">
                <a:solidFill>
                  <a:srgbClr val="FF0066"/>
                </a:solidFill>
                <a:effectLst>
                  <a:outerShdw blurRad="38100" dist="38100" dir="2700000" algn="tl">
                    <a:srgbClr val="000000">
                      <a:alpha val="43137"/>
                    </a:srgbClr>
                  </a:outerShdw>
                </a:effectLst>
                <a:latin typeface="Book Antiqua" pitchFamily="18" charset="0"/>
              </a:rPr>
              <a:t> and </a:t>
            </a:r>
            <a:r>
              <a:rPr lang="en-US" sz="3200" b="1" dirty="0" smtClean="0">
                <a:solidFill>
                  <a:srgbClr val="FF0066"/>
                </a:solidFill>
                <a:effectLst>
                  <a:outerShdw blurRad="38100" dist="38100" dir="2700000" algn="tl">
                    <a:srgbClr val="000000">
                      <a:alpha val="43137"/>
                    </a:srgbClr>
                  </a:outerShdw>
                </a:effectLst>
                <a:latin typeface="Book Antiqua" pitchFamily="18" charset="0"/>
                <a:hlinkClick r:id="rId17" tooltip="Western&#10; Sahara"/>
              </a:rPr>
              <a:t>Western Sahara</a:t>
            </a:r>
            <a:r>
              <a:rPr lang="en-US" sz="3200" b="1" dirty="0" smtClean="0">
                <a:solidFill>
                  <a:srgbClr val="FF0066"/>
                </a:solidFill>
                <a:effectLst>
                  <a:outerShdw blurRad="38100" dist="38100" dir="2700000" algn="tl">
                    <a:srgbClr val="000000">
                      <a:alpha val="43137"/>
                    </a:srgbClr>
                  </a:outerShdw>
                </a:effectLst>
                <a:latin typeface="Book Antiqua" pitchFamily="18" charset="0"/>
              </a:rPr>
              <a:t>.</a:t>
            </a:r>
            <a:endParaRPr lang="en-US" sz="3200" b="1" dirty="0" smtClean="0">
              <a:solidFill>
                <a:srgbClr val="FF0066"/>
              </a:solidFill>
              <a:effectLst>
                <a:outerShdw blurRad="38100" dist="38100" dir="2700000" algn="tl">
                  <a:srgbClr val="000000">
                    <a:alpha val="43137"/>
                  </a:srgbClr>
                </a:outerShdw>
              </a:effectLst>
              <a:latin typeface="Book Antiqua" pitchFamily="18" charset="0"/>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animEffect transition="in" filter="randombar(horizontal)">
                                      <p:cBhvr>
                                        <p:cTn id="7" dur="500"/>
                                        <p:tgtEl>
                                          <p:spTgt spid="552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9" name="Rectangle 3"/>
          <p:cNvSpPr>
            <a:spLocks noGrp="1" noChangeArrowheads="1"/>
          </p:cNvSpPr>
          <p:nvPr>
            <p:ph type="body" idx="1"/>
          </p:nvPr>
        </p:nvSpPr>
        <p:spPr>
          <a:xfrm>
            <a:off x="0" y="0"/>
            <a:ext cx="9144000" cy="6858000"/>
          </a:xfrm>
          <a:noFill/>
          <a:ln w="76200">
            <a:solidFill>
              <a:srgbClr val="CC99FF"/>
            </a:solidFill>
          </a:ln>
        </p:spPr>
        <p:txBody>
          <a:bodyPr/>
          <a:lstStyle/>
          <a:p>
            <a:pPr eaLnBrk="1" hangingPunct="1">
              <a:lnSpc>
                <a:spcPct val="80000"/>
              </a:lnSpc>
              <a:buFontTx/>
              <a:buNone/>
            </a:pPr>
            <a:r>
              <a:rPr lang="en-US" sz="1300" dirty="0" smtClean="0"/>
              <a:t>	</a:t>
            </a:r>
          </a:p>
        </p:txBody>
      </p:sp>
      <p:pic>
        <p:nvPicPr>
          <p:cNvPr id="5122" name="Picture 2"/>
          <p:cNvPicPr>
            <a:picLocks noChangeAspect="1" noChangeArrowheads="1"/>
          </p:cNvPicPr>
          <p:nvPr/>
        </p:nvPicPr>
        <p:blipFill>
          <a:blip r:embed="rId2"/>
          <a:srcRect/>
          <a:stretch>
            <a:fillRect/>
          </a:stretch>
        </p:blipFill>
        <p:spPr bwMode="auto">
          <a:xfrm>
            <a:off x="152400" y="152400"/>
            <a:ext cx="8839200" cy="6553200"/>
          </a:xfrm>
          <a:prstGeom prst="rect">
            <a:avLst/>
          </a:prstGeom>
          <a:noFill/>
          <a:ln w="9525">
            <a:noFill/>
            <a:miter lim="800000"/>
            <a:headEnd/>
            <a:tailEnd/>
          </a:ln>
          <a:effectLst/>
        </p:spPr>
      </p:pic>
      <p:sp>
        <p:nvSpPr>
          <p:cNvPr id="4" name="Rectangle 3"/>
          <p:cNvSpPr/>
          <p:nvPr/>
        </p:nvSpPr>
        <p:spPr>
          <a:xfrm>
            <a:off x="228600" y="228600"/>
            <a:ext cx="8686800" cy="313932"/>
          </a:xfrm>
          <a:prstGeom prst="rect">
            <a:avLst/>
          </a:prstGeom>
        </p:spPr>
        <p:txBody>
          <a:bodyPr wrap="square">
            <a:spAutoFit/>
          </a:bodyPr>
          <a:lstStyle/>
          <a:p>
            <a:pPr>
              <a:lnSpc>
                <a:spcPct val="80000"/>
              </a:lnSpc>
            </a:pPr>
            <a:r>
              <a:rPr lang="en-US" dirty="0" smtClean="0">
                <a:latin typeface="Tahoma" pitchFamily="34" charset="0"/>
              </a:rPr>
              <a:t>		</a:t>
            </a:r>
          </a:p>
        </p:txBody>
      </p:sp>
      <p:pic>
        <p:nvPicPr>
          <p:cNvPr id="1026" name="Picture 2"/>
          <p:cNvPicPr>
            <a:picLocks noChangeAspect="1" noChangeArrowheads="1"/>
          </p:cNvPicPr>
          <p:nvPr/>
        </p:nvPicPr>
        <p:blipFill>
          <a:blip r:embed="rId3"/>
          <a:srcRect/>
          <a:stretch>
            <a:fillRect/>
          </a:stretch>
        </p:blipFill>
        <p:spPr bwMode="auto">
          <a:xfrm>
            <a:off x="304800" y="304800"/>
            <a:ext cx="8458200" cy="6172200"/>
          </a:xfrm>
          <a:prstGeom prst="rect">
            <a:avLst/>
          </a:prstGeom>
          <a:noFill/>
          <a:ln w="9525">
            <a:noFill/>
            <a:miter lim="800000"/>
            <a:headEnd/>
            <a:tailEnd/>
          </a:ln>
          <a:effectLst/>
        </p:spPr>
      </p:pic>
      <p:sp>
        <p:nvSpPr>
          <p:cNvPr id="7" name="Rectangle 6"/>
          <p:cNvSpPr/>
          <p:nvPr/>
        </p:nvSpPr>
        <p:spPr>
          <a:xfrm>
            <a:off x="533400" y="533400"/>
            <a:ext cx="8077200" cy="1231106"/>
          </a:xfrm>
          <a:prstGeom prst="rect">
            <a:avLst/>
          </a:prstGeom>
        </p:spPr>
        <p:txBody>
          <a:bodyPr wrap="square">
            <a:spAutoFit/>
          </a:bodyPr>
          <a:lstStyle/>
          <a:p>
            <a:endParaRPr lang="en-US" sz="2800" b="1" dirty="0" smtClean="0">
              <a:solidFill>
                <a:srgbClr val="FF0066"/>
              </a:solidFill>
              <a:effectLst>
                <a:outerShdw blurRad="38100" dist="38100" dir="2700000" algn="tl">
                  <a:srgbClr val="000000">
                    <a:alpha val="43137"/>
                  </a:srgbClr>
                </a:outerShdw>
              </a:effectLst>
              <a:latin typeface="Book Antiqua" pitchFamily="18" charset="0"/>
            </a:endParaRPr>
          </a:p>
          <a:p>
            <a:r>
              <a:rPr lang="en-US" sz="2800" b="1" dirty="0" smtClean="0">
                <a:solidFill>
                  <a:srgbClr val="FF0066"/>
                </a:solidFill>
                <a:effectLst>
                  <a:outerShdw blurRad="38100" dist="38100" dir="2700000" algn="tl">
                    <a:srgbClr val="000000">
                      <a:alpha val="43137"/>
                    </a:srgbClr>
                  </a:outerShdw>
                </a:effectLst>
                <a:latin typeface="Book Antiqua" pitchFamily="18" charset="0"/>
              </a:rPr>
              <a:t> </a:t>
            </a:r>
          </a:p>
          <a:p>
            <a:endParaRPr lang="en-US" b="1" dirty="0">
              <a:solidFill>
                <a:srgbClr val="FF0066"/>
              </a:solidFill>
              <a:effectLst>
                <a:outerShdw blurRad="38100" dist="38100" dir="2700000" algn="tl">
                  <a:srgbClr val="000000">
                    <a:alpha val="43137"/>
                  </a:srgbClr>
                </a:outerShdw>
              </a:effectLst>
              <a:latin typeface="Book Antiqua" pitchFamily="18" charset="0"/>
            </a:endParaRPr>
          </a:p>
        </p:txBody>
      </p:sp>
      <p:sp>
        <p:nvSpPr>
          <p:cNvPr id="8" name="Rectangle 7"/>
          <p:cNvSpPr/>
          <p:nvPr/>
        </p:nvSpPr>
        <p:spPr>
          <a:xfrm>
            <a:off x="457200" y="457200"/>
            <a:ext cx="8153400" cy="2554545"/>
          </a:xfrm>
          <a:prstGeom prst="rect">
            <a:avLst/>
          </a:prstGeom>
        </p:spPr>
        <p:txBody>
          <a:bodyPr wrap="square">
            <a:spAutoFit/>
          </a:bodyPr>
          <a:lstStyle/>
          <a:p>
            <a:endParaRPr lang="en-US" sz="3200" b="1" dirty="0" smtClean="0">
              <a:solidFill>
                <a:srgbClr val="FF0066"/>
              </a:solidFill>
              <a:effectLst>
                <a:outerShdw blurRad="38100" dist="38100" dir="2700000" algn="tl">
                  <a:srgbClr val="000000">
                    <a:alpha val="43137"/>
                  </a:srgbClr>
                </a:outerShdw>
              </a:effectLst>
            </a:endParaRPr>
          </a:p>
          <a:p>
            <a:endParaRPr lang="en-US" sz="3200" b="1" dirty="0" smtClean="0">
              <a:solidFill>
                <a:srgbClr val="FF0066"/>
              </a:solidFill>
              <a:effectLst>
                <a:outerShdw blurRad="38100" dist="38100" dir="2700000" algn="tl">
                  <a:srgbClr val="000000">
                    <a:alpha val="43137"/>
                  </a:srgbClr>
                </a:outerShdw>
              </a:effectLst>
            </a:endParaRPr>
          </a:p>
          <a:p>
            <a:endParaRPr lang="en-US" sz="3200" b="1" dirty="0" smtClean="0">
              <a:solidFill>
                <a:srgbClr val="FF0066"/>
              </a:solidFill>
              <a:effectLst>
                <a:outerShdw blurRad="38100" dist="38100" dir="2700000" algn="tl">
                  <a:srgbClr val="000000">
                    <a:alpha val="43137"/>
                  </a:srgbClr>
                </a:outerShdw>
              </a:effectLst>
            </a:endParaRPr>
          </a:p>
          <a:p>
            <a:endParaRPr lang="en-US" sz="3200" b="1" dirty="0" smtClean="0">
              <a:solidFill>
                <a:srgbClr val="FF0066"/>
              </a:solidFill>
              <a:effectLst>
                <a:outerShdw blurRad="38100" dist="38100" dir="2700000" algn="tl">
                  <a:srgbClr val="000000">
                    <a:alpha val="43137"/>
                  </a:srgbClr>
                </a:outerShdw>
              </a:effectLst>
            </a:endParaRPr>
          </a:p>
          <a:p>
            <a:r>
              <a:rPr lang="en-US" sz="3200" b="1" dirty="0" smtClean="0">
                <a:solidFill>
                  <a:srgbClr val="FF0066"/>
                </a:solidFill>
                <a:effectLst>
                  <a:outerShdw blurRad="38100" dist="38100" dir="2700000" algn="tl">
                    <a:srgbClr val="000000">
                      <a:alpha val="43137"/>
                    </a:srgbClr>
                  </a:outerShdw>
                </a:effectLst>
              </a:rPr>
              <a:t> </a:t>
            </a:r>
            <a:endParaRPr lang="en-US" sz="3200" b="1" dirty="0">
              <a:solidFill>
                <a:srgbClr val="FF0066"/>
              </a:solidFill>
              <a:effectLst>
                <a:outerShdw blurRad="38100" dist="38100" dir="2700000" algn="tl">
                  <a:srgbClr val="000000">
                    <a:alpha val="43137"/>
                  </a:srgbClr>
                </a:outerShdw>
              </a:effectLst>
            </a:endParaRPr>
          </a:p>
        </p:txBody>
      </p:sp>
      <p:sp>
        <p:nvSpPr>
          <p:cNvPr id="9" name="Rectangle 8"/>
          <p:cNvSpPr/>
          <p:nvPr/>
        </p:nvSpPr>
        <p:spPr>
          <a:xfrm>
            <a:off x="457200" y="762000"/>
            <a:ext cx="8534400" cy="2062103"/>
          </a:xfrm>
          <a:prstGeom prst="rect">
            <a:avLst/>
          </a:prstGeom>
        </p:spPr>
        <p:txBody>
          <a:bodyPr wrap="square">
            <a:spAutoFit/>
          </a:bodyPr>
          <a:lstStyle/>
          <a:p>
            <a:endParaRPr lang="en-US" sz="3200" b="1" dirty="0" smtClean="0">
              <a:solidFill>
                <a:srgbClr val="FF0066"/>
              </a:solidFill>
              <a:effectLst>
                <a:outerShdw blurRad="38100" dist="38100" dir="2700000" algn="tl">
                  <a:srgbClr val="000000">
                    <a:alpha val="43137"/>
                  </a:srgbClr>
                </a:outerShdw>
              </a:effectLst>
              <a:latin typeface="Book Antiqua" pitchFamily="18" charset="0"/>
            </a:endParaRPr>
          </a:p>
          <a:p>
            <a:endParaRPr lang="en-US" sz="3200" b="1" dirty="0" smtClean="0">
              <a:solidFill>
                <a:srgbClr val="FF0066"/>
              </a:solidFill>
              <a:effectLst>
                <a:outerShdw blurRad="38100" dist="38100" dir="2700000" algn="tl">
                  <a:srgbClr val="000000">
                    <a:alpha val="43137"/>
                  </a:srgbClr>
                </a:outerShdw>
              </a:effectLst>
              <a:latin typeface="Book Antiqua" pitchFamily="18" charset="0"/>
            </a:endParaRPr>
          </a:p>
          <a:p>
            <a:endParaRPr lang="en-US" sz="3200" b="1" dirty="0" smtClean="0">
              <a:solidFill>
                <a:srgbClr val="FF0066"/>
              </a:solidFill>
              <a:effectLst>
                <a:outerShdw blurRad="38100" dist="38100" dir="2700000" algn="tl">
                  <a:srgbClr val="000000">
                    <a:alpha val="43137"/>
                  </a:srgbClr>
                </a:outerShdw>
              </a:effectLst>
              <a:latin typeface="Book Antiqua" pitchFamily="18" charset="0"/>
            </a:endParaRPr>
          </a:p>
          <a:p>
            <a:endParaRPr lang="en-US" sz="3200" b="1" dirty="0" smtClean="0">
              <a:solidFill>
                <a:srgbClr val="FF0066"/>
              </a:solidFill>
              <a:effectLst>
                <a:outerShdw blurRad="38100" dist="38100" dir="2700000" algn="tl">
                  <a:srgbClr val="000000">
                    <a:alpha val="43137"/>
                  </a:srgbClr>
                </a:outerShdw>
              </a:effectLst>
            </a:endParaRPr>
          </a:p>
        </p:txBody>
      </p:sp>
      <p:sp>
        <p:nvSpPr>
          <p:cNvPr id="10" name="Rectangle 9"/>
          <p:cNvSpPr/>
          <p:nvPr/>
        </p:nvSpPr>
        <p:spPr>
          <a:xfrm>
            <a:off x="381000" y="457200"/>
            <a:ext cx="8077200" cy="3539430"/>
          </a:xfrm>
          <a:prstGeom prst="rect">
            <a:avLst/>
          </a:prstGeom>
        </p:spPr>
        <p:txBody>
          <a:bodyPr wrap="square">
            <a:spAutoFit/>
          </a:bodyPr>
          <a:lstStyle/>
          <a:p>
            <a:endParaRPr lang="en-US" sz="3200" b="1" dirty="0" smtClean="0">
              <a:solidFill>
                <a:srgbClr val="FF0066"/>
              </a:solidFill>
              <a:effectLst>
                <a:outerShdw blurRad="38100" dist="38100" dir="2700000" algn="tl">
                  <a:srgbClr val="000000">
                    <a:alpha val="43137"/>
                  </a:srgbClr>
                </a:outerShdw>
              </a:effectLst>
            </a:endParaRPr>
          </a:p>
          <a:p>
            <a:endParaRPr lang="en-US" sz="3200" b="1" dirty="0" smtClean="0">
              <a:solidFill>
                <a:srgbClr val="FF0066"/>
              </a:solidFill>
              <a:effectLst>
                <a:outerShdw blurRad="38100" dist="38100" dir="2700000" algn="tl">
                  <a:srgbClr val="000000">
                    <a:alpha val="43137"/>
                  </a:srgbClr>
                </a:outerShdw>
              </a:effectLst>
            </a:endParaRPr>
          </a:p>
          <a:p>
            <a:endParaRPr lang="en-US" sz="3200" b="1" dirty="0" smtClean="0">
              <a:solidFill>
                <a:srgbClr val="FF0066"/>
              </a:solidFill>
              <a:effectLst>
                <a:outerShdw blurRad="38100" dist="38100" dir="2700000" algn="tl">
                  <a:srgbClr val="000000">
                    <a:alpha val="43137"/>
                  </a:srgbClr>
                </a:outerShdw>
              </a:effectLst>
            </a:endParaRPr>
          </a:p>
          <a:p>
            <a:endParaRPr lang="en-US" sz="3200" b="1" dirty="0" smtClean="0">
              <a:solidFill>
                <a:srgbClr val="FF0066"/>
              </a:solidFill>
              <a:effectLst>
                <a:outerShdw blurRad="38100" dist="38100" dir="2700000" algn="tl">
                  <a:srgbClr val="000000">
                    <a:alpha val="43137"/>
                  </a:srgbClr>
                </a:outerShdw>
              </a:effectLst>
            </a:endParaRPr>
          </a:p>
          <a:p>
            <a:endParaRPr lang="en-US" sz="3200" b="1" dirty="0" smtClean="0">
              <a:solidFill>
                <a:srgbClr val="FF0066"/>
              </a:solidFill>
              <a:effectLst>
                <a:outerShdw blurRad="38100" dist="38100" dir="2700000" algn="tl">
                  <a:srgbClr val="000000">
                    <a:alpha val="43137"/>
                  </a:srgbClr>
                </a:outerShdw>
              </a:effectLst>
            </a:endParaRPr>
          </a:p>
          <a:p>
            <a:endParaRPr lang="en-US" sz="3200" b="1" dirty="0" smtClean="0">
              <a:solidFill>
                <a:srgbClr val="FF0066"/>
              </a:solidFill>
              <a:effectLst>
                <a:outerShdw blurRad="38100" dist="38100" dir="2700000" algn="tl">
                  <a:srgbClr val="000000">
                    <a:alpha val="43137"/>
                  </a:srgbClr>
                </a:outerShdw>
              </a:effectLst>
            </a:endParaRPr>
          </a:p>
          <a:p>
            <a:endParaRPr lang="en-US" sz="3200" b="1" dirty="0" smtClean="0">
              <a:solidFill>
                <a:srgbClr val="FF0066"/>
              </a:solidFill>
              <a:effectLst>
                <a:outerShdw blurRad="38100" dist="38100" dir="2700000" algn="tl">
                  <a:srgbClr val="000000">
                    <a:alpha val="43137"/>
                  </a:srgbClr>
                </a:outerShdw>
              </a:effectLst>
              <a:latin typeface="Book Antiqua" pitchFamily="18" charset="0"/>
            </a:endParaRPr>
          </a:p>
        </p:txBody>
      </p:sp>
      <p:graphicFrame>
        <p:nvGraphicFramePr>
          <p:cNvPr id="12" name="Table 11"/>
          <p:cNvGraphicFramePr>
            <a:graphicFrameLocks noGrp="1"/>
          </p:cNvGraphicFramePr>
          <p:nvPr/>
        </p:nvGraphicFramePr>
        <p:xfrm>
          <a:off x="304800" y="304800"/>
          <a:ext cx="8610600" cy="6818241"/>
        </p:xfrm>
        <a:graphic>
          <a:graphicData uri="http://schemas.openxmlformats.org/drawingml/2006/table">
            <a:tbl>
              <a:tblPr/>
              <a:tblGrid>
                <a:gridCol w="8278796"/>
                <a:gridCol w="331804"/>
              </a:tblGrid>
              <a:tr h="6172200">
                <a:tc>
                  <a:txBody>
                    <a:bodyPr/>
                    <a:lstStyle/>
                    <a:p>
                      <a:pPr marL="742950" lvl="1" indent="-285750">
                        <a:buFont typeface="Arial"/>
                        <a:buNone/>
                      </a:pPr>
                      <a:r>
                        <a:rPr lang="en-US" sz="3000" b="1" dirty="0" smtClean="0">
                          <a:solidFill>
                            <a:srgbClr val="0000FF"/>
                          </a:solidFill>
                          <a:effectLst>
                            <a:outerShdw blurRad="38100" dist="38100" dir="2700000" algn="tl">
                              <a:srgbClr val="000000">
                                <a:alpha val="43137"/>
                              </a:srgbClr>
                            </a:outerShdw>
                          </a:effectLst>
                          <a:latin typeface="+mn-lt"/>
                        </a:rPr>
                        <a:t>.</a:t>
                      </a:r>
                      <a:r>
                        <a:rPr lang="en-US" sz="3000" b="1" baseline="0" dirty="0" smtClean="0">
                          <a:solidFill>
                            <a:srgbClr val="0000FF"/>
                          </a:solidFill>
                          <a:effectLst>
                            <a:outerShdw blurRad="38100" dist="38100" dir="2700000" algn="tl">
                              <a:srgbClr val="000000">
                                <a:alpha val="43137"/>
                              </a:srgbClr>
                            </a:outerShdw>
                          </a:effectLst>
                          <a:latin typeface="+mn-lt"/>
                        </a:rPr>
                        <a:t>   </a:t>
                      </a:r>
                      <a:r>
                        <a:rPr lang="en-US" sz="3000" b="1" dirty="0" smtClean="0">
                          <a:solidFill>
                            <a:srgbClr val="0000FF"/>
                          </a:solidFill>
                          <a:effectLst>
                            <a:outerShdw blurRad="38100" dist="38100" dir="2700000" algn="tl">
                              <a:srgbClr val="000000">
                                <a:alpha val="43137"/>
                              </a:srgbClr>
                            </a:outerShdw>
                          </a:effectLst>
                          <a:latin typeface="+mn-lt"/>
                        </a:rPr>
                        <a:t>Phosphoric </a:t>
                      </a:r>
                      <a:r>
                        <a:rPr lang="en-US" sz="3000" b="1" dirty="0">
                          <a:solidFill>
                            <a:srgbClr val="0000FF"/>
                          </a:solidFill>
                          <a:effectLst>
                            <a:outerShdw blurRad="38100" dist="38100" dir="2700000" algn="tl">
                              <a:srgbClr val="000000">
                                <a:alpha val="43137"/>
                              </a:srgbClr>
                            </a:outerShdw>
                          </a:effectLst>
                          <a:latin typeface="+mn-lt"/>
                        </a:rPr>
                        <a:t>acid-based chemical polishes are used primarily to chemically polish (brighten) aluminum and aluminum alloys.</a:t>
                      </a:r>
                      <a:r>
                        <a:rPr lang="en-US" sz="3000" b="1" dirty="0">
                          <a:solidFill>
                            <a:srgbClr val="0000FF"/>
                          </a:solidFill>
                          <a:effectLst>
                            <a:outerShdw blurRad="38100" dist="38100" dir="2700000" algn="tl">
                              <a:srgbClr val="000000">
                                <a:alpha val="43137"/>
                              </a:srgbClr>
                            </a:outerShdw>
                          </a:effectLst>
                          <a:latin typeface="+mn-lt"/>
                          <a:hlinkClick r:id="rId4" action="ppaction://hlinkfile"/>
                        </a:rPr>
                        <a:t> </a:t>
                      </a:r>
                      <a:endParaRPr lang="en-US" sz="3000" b="1" dirty="0">
                        <a:solidFill>
                          <a:srgbClr val="0000FF"/>
                        </a:solidFill>
                        <a:effectLst>
                          <a:outerShdw blurRad="38100" dist="38100" dir="2700000" algn="tl">
                            <a:srgbClr val="000000">
                              <a:alpha val="43137"/>
                            </a:srgbClr>
                          </a:outerShdw>
                        </a:effectLst>
                        <a:latin typeface="+mn-lt"/>
                      </a:endParaRPr>
                    </a:p>
                    <a:p>
                      <a:pPr marL="742950" lvl="1" indent="-285750">
                        <a:buFont typeface="Arial"/>
                        <a:buChar char="•"/>
                      </a:pPr>
                      <a:r>
                        <a:rPr lang="en-US" sz="3000" b="1" dirty="0">
                          <a:solidFill>
                            <a:srgbClr val="0000FF"/>
                          </a:solidFill>
                          <a:effectLst>
                            <a:outerShdw blurRad="38100" dist="38100" dir="2700000" algn="tl">
                              <a:srgbClr val="000000">
                                <a:alpha val="43137"/>
                              </a:srgbClr>
                            </a:outerShdw>
                          </a:effectLst>
                          <a:latin typeface="+mn-lt"/>
                        </a:rPr>
                        <a:t>Many phosphorus-containing materials are used as flame-retardants for textiles, plastics, coatings, paper, sealants and mastics. </a:t>
                      </a:r>
                    </a:p>
                    <a:p>
                      <a:pPr marL="742950" lvl="1" indent="-285750">
                        <a:buFont typeface="Arial"/>
                        <a:buChar char="•"/>
                      </a:pPr>
                      <a:r>
                        <a:rPr lang="en-US" sz="3000" b="1" dirty="0">
                          <a:solidFill>
                            <a:srgbClr val="0000FF"/>
                          </a:solidFill>
                          <a:effectLst>
                            <a:outerShdw blurRad="38100" dist="38100" dir="2700000" algn="tl">
                              <a:srgbClr val="000000">
                                <a:alpha val="43137"/>
                              </a:srgbClr>
                            </a:outerShdw>
                          </a:effectLst>
                          <a:latin typeface="+mn-lt"/>
                        </a:rPr>
                        <a:t>"Phosphates and phosphoric acid have many uses in the treatment of potable (drinking) water. </a:t>
                      </a:r>
                    </a:p>
                    <a:p>
                      <a:pPr marL="742950" lvl="1" indent="-285750">
                        <a:buFont typeface="Arial"/>
                        <a:buChar char="•"/>
                      </a:pPr>
                      <a:r>
                        <a:rPr lang="en-US" sz="3000" b="1" dirty="0">
                          <a:solidFill>
                            <a:srgbClr val="0000FF"/>
                          </a:solidFill>
                          <a:effectLst>
                            <a:outerShdw blurRad="38100" dist="38100" dir="2700000" algn="tl">
                              <a:srgbClr val="000000">
                                <a:alpha val="43137"/>
                              </a:srgbClr>
                            </a:outerShdw>
                          </a:effectLst>
                          <a:latin typeface="+mn-lt"/>
                        </a:rPr>
                        <a:t>Cleaning solutions with phosphates help clean mildew and stubborn stains on vinyl siding. </a:t>
                      </a:r>
                    </a:p>
                    <a:p>
                      <a:pPr marL="742950" lvl="1" indent="-285750">
                        <a:buFont typeface="Arial"/>
                        <a:buChar char="•"/>
                      </a:pPr>
                      <a:r>
                        <a:rPr lang="en-US" sz="3000" b="1" dirty="0">
                          <a:solidFill>
                            <a:srgbClr val="0000FF"/>
                          </a:solidFill>
                          <a:effectLst>
                            <a:outerShdw blurRad="38100" dist="38100" dir="2700000" algn="tl">
                              <a:srgbClr val="000000">
                                <a:alpha val="43137"/>
                              </a:srgbClr>
                            </a:outerShdw>
                          </a:effectLst>
                          <a:latin typeface="+mn-lt"/>
                        </a:rPr>
                        <a:t>Researchers show that fertilizing crops with a blend of high-nitrogen fertilizer and chicken litter increases crop yields and reduces the potential for phosphorus runoff. </a:t>
                      </a:r>
                    </a:p>
                  </a:txBody>
                  <a:tcPr marL="80211" marR="80211" marT="80211" marB="80211">
                    <a:lnL>
                      <a:noFill/>
                    </a:lnL>
                    <a:lnR>
                      <a:noFill/>
                    </a:lnR>
                    <a:lnT>
                      <a:noFill/>
                    </a:lnT>
                    <a:lnB w="9525" cap="flat" cmpd="sng" algn="ctr">
                      <a:solidFill>
                        <a:srgbClr val="366CA3"/>
                      </a:solidFill>
                      <a:prstDash val="solid"/>
                      <a:round/>
                      <a:headEnd type="none" w="med" len="med"/>
                      <a:tailEnd type="none" w="med" len="med"/>
                    </a:lnB>
                  </a:tcPr>
                </a:tc>
                <a:tc>
                  <a:txBody>
                    <a:bodyPr/>
                    <a:lstStyle/>
                    <a:p>
                      <a:endParaRPr lang="en-US" sz="1500" dirty="0"/>
                    </a:p>
                  </a:txBody>
                  <a:tcPr marL="77002" marR="77002" marT="38501" marB="38501">
                    <a:lnL>
                      <a:noFill/>
                    </a:lnL>
                    <a:lnB w="9525" cap="flat" cmpd="sng" algn="ctr">
                      <a:solidFill>
                        <a:srgbClr val="366CA3"/>
                      </a:solidFill>
                      <a:prstDash val="solid"/>
                      <a:round/>
                      <a:headEnd type="none" w="med" len="med"/>
                      <a:tailEnd type="none" w="med" len="med"/>
                    </a:lnB>
                  </a:tcPr>
                </a:tc>
              </a:tr>
              <a:tr h="646041">
                <a:tc gridSpan="2">
                  <a:txBody>
                    <a:bodyPr/>
                    <a:lstStyle/>
                    <a:p>
                      <a:pPr algn="ctr"/>
                      <a:endParaRPr lang="en-US" sz="1500" dirty="0">
                        <a:latin typeface="verdana"/>
                      </a:endParaRPr>
                    </a:p>
                  </a:txBody>
                  <a:tcPr marL="0" marR="0" marT="40105" marB="160421" anchor="ctr">
                    <a:lnL>
                      <a:noFill/>
                    </a:lnL>
                    <a:lnR>
                      <a:noFill/>
                    </a:lnR>
                    <a:lnT w="9525" cap="flat" cmpd="sng" algn="ctr">
                      <a:solidFill>
                        <a:srgbClr val="366CA3"/>
                      </a:solidFill>
                      <a:prstDash val="solid"/>
                      <a:round/>
                      <a:headEnd type="none" w="med" len="med"/>
                      <a:tailEnd type="none" w="med" len="med"/>
                    </a:lnT>
                    <a:lnB>
                      <a:noFill/>
                    </a:lnB>
                  </a:tcPr>
                </a:tc>
                <a:tc hMerge="1">
                  <a:txBody>
                    <a:bodyPr/>
                    <a:lstStyle/>
                    <a:p>
                      <a:endParaRPr lang="en-US"/>
                    </a:p>
                  </a:txBody>
                  <a:tcPr/>
                </a:tc>
              </a:tr>
            </a:tbl>
          </a:graphicData>
        </a:graphic>
      </p:graphicFrame>
      <p:sp>
        <p:nvSpPr>
          <p:cNvPr id="32769"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animEffect transition="in" filter="randombar(horizontal)">
                                      <p:cBhvr>
                                        <p:cTn id="7" dur="500"/>
                                        <p:tgtEl>
                                          <p:spTgt spid="552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2051" name="Picture 3"/>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7" name="Rectangle 6"/>
          <p:cNvSpPr/>
          <p:nvPr/>
        </p:nvSpPr>
        <p:spPr>
          <a:xfrm>
            <a:off x="914400" y="1981200"/>
            <a:ext cx="7620000" cy="923330"/>
          </a:xfrm>
          <a:prstGeom prst="rect">
            <a:avLst/>
          </a:prstGeom>
        </p:spPr>
        <p:txBody>
          <a:bodyPr wrap="square">
            <a:spAutoFit/>
          </a:bodyPr>
          <a:lstStyle/>
          <a:p>
            <a:pPr algn="ctr"/>
            <a:endParaRPr lang="en-US" sz="5400" b="1" dirty="0"/>
          </a:p>
        </p:txBody>
      </p:sp>
      <p:sp>
        <p:nvSpPr>
          <p:cNvPr id="9" name="Rectangle 8"/>
          <p:cNvSpPr/>
          <p:nvPr/>
        </p:nvSpPr>
        <p:spPr>
          <a:xfrm>
            <a:off x="533400" y="2286000"/>
            <a:ext cx="8337540" cy="3416320"/>
          </a:xfrm>
          <a:prstGeom prst="rect">
            <a:avLst/>
          </a:prstGeom>
        </p:spPr>
        <p:txBody>
          <a:bodyPr wrap="none">
            <a:spAutoFit/>
          </a:bodyPr>
          <a:lstStyle/>
          <a:p>
            <a:pPr marL="1143000" indent="-1143000" algn="ctr">
              <a:buAutoNum type="alphaUcPeriod" startAt="3"/>
            </a:pPr>
            <a:r>
              <a:rPr lang="en-US" sz="7200" kern="10" dirty="0" smtClean="0">
                <a:ln w="9525">
                  <a:solidFill>
                    <a:srgbClr val="CC99FF"/>
                  </a:solidFill>
                  <a:round/>
                  <a:headEnd/>
                  <a:tailEnd/>
                </a:ln>
                <a:gradFill rotWithShape="1">
                  <a:gsLst>
                    <a:gs pos="0">
                      <a:srgbClr val="6600CC"/>
                    </a:gs>
                    <a:gs pos="100000">
                      <a:srgbClr val="CC00CC"/>
                    </a:gs>
                  </a:gsLst>
                  <a:lin ang="5400000" scaled="1"/>
                </a:gradFill>
                <a:effectLst>
                  <a:outerShdw blurRad="38100" dist="38100" dir="2700000" algn="tl">
                    <a:srgbClr val="000000">
                      <a:alpha val="43137"/>
                    </a:srgbClr>
                  </a:outerShdw>
                </a:effectLst>
                <a:latin typeface="Impact"/>
              </a:rPr>
              <a:t>M </a:t>
            </a:r>
            <a:r>
              <a:rPr lang="en-US" sz="7200" kern="10" dirty="0" err="1" smtClean="0">
                <a:ln w="9525">
                  <a:solidFill>
                    <a:srgbClr val="CC99FF"/>
                  </a:solidFill>
                  <a:round/>
                  <a:headEnd/>
                  <a:tailEnd/>
                </a:ln>
                <a:gradFill rotWithShape="1">
                  <a:gsLst>
                    <a:gs pos="0">
                      <a:srgbClr val="6600CC"/>
                    </a:gs>
                    <a:gs pos="100000">
                      <a:srgbClr val="CC00CC"/>
                    </a:gs>
                  </a:gsLst>
                  <a:lin ang="5400000" scaled="1"/>
                </a:gradFill>
                <a:effectLst>
                  <a:outerShdw blurRad="38100" dist="38100" dir="2700000" algn="tl">
                    <a:srgbClr val="000000">
                      <a:alpha val="43137"/>
                    </a:srgbClr>
                  </a:outerShdw>
                </a:effectLst>
                <a:latin typeface="Impact"/>
              </a:rPr>
              <a:t>ine</a:t>
            </a:r>
            <a:r>
              <a:rPr lang="en-US" sz="7200" kern="10" dirty="0" smtClean="0">
                <a:ln w="9525">
                  <a:solidFill>
                    <a:srgbClr val="CC99FF"/>
                  </a:solidFill>
                  <a:round/>
                  <a:headEnd/>
                  <a:tailEnd/>
                </a:ln>
                <a:gradFill rotWithShape="1">
                  <a:gsLst>
                    <a:gs pos="0">
                      <a:srgbClr val="6600CC"/>
                    </a:gs>
                    <a:gs pos="100000">
                      <a:srgbClr val="CC00CC"/>
                    </a:gs>
                  </a:gsLst>
                  <a:lin ang="5400000" scaled="1"/>
                </a:gradFill>
                <a:effectLst>
                  <a:outerShdw blurRad="38100" dist="38100" dir="2700000" algn="tl">
                    <a:srgbClr val="000000">
                      <a:alpha val="43137"/>
                    </a:srgbClr>
                  </a:outerShdw>
                </a:effectLst>
                <a:latin typeface="Impact"/>
              </a:rPr>
              <a:t> Life</a:t>
            </a:r>
          </a:p>
          <a:p>
            <a:pPr marL="1143000" indent="-1143000" algn="ctr"/>
            <a:r>
              <a:rPr lang="en-US" sz="7200" kern="10" dirty="0" smtClean="0">
                <a:ln w="9525">
                  <a:solidFill>
                    <a:srgbClr val="CC99FF"/>
                  </a:solidFill>
                  <a:round/>
                  <a:headEnd/>
                  <a:tailEnd/>
                </a:ln>
                <a:gradFill rotWithShape="1">
                  <a:gsLst>
                    <a:gs pos="0">
                      <a:srgbClr val="6600CC"/>
                    </a:gs>
                    <a:gs pos="100000">
                      <a:srgbClr val="CC00CC"/>
                    </a:gs>
                  </a:gsLst>
                  <a:lin ang="5400000" scaled="1"/>
                </a:gradFill>
                <a:effectLst>
                  <a:outerShdw blurRad="38100" dist="38100" dir="2700000" algn="tl">
                    <a:srgbClr val="000000">
                      <a:alpha val="43137"/>
                    </a:srgbClr>
                  </a:outerShdw>
                </a:effectLst>
                <a:latin typeface="Impact"/>
              </a:rPr>
              <a:t>Environmental and Social </a:t>
            </a:r>
          </a:p>
          <a:p>
            <a:pPr marL="1143000" indent="-1143000" algn="ctr"/>
            <a:r>
              <a:rPr lang="en-US" sz="7200" kern="10" dirty="0" smtClean="0">
                <a:ln w="9525">
                  <a:solidFill>
                    <a:srgbClr val="CC99FF"/>
                  </a:solidFill>
                  <a:round/>
                  <a:headEnd/>
                  <a:tailEnd/>
                </a:ln>
                <a:gradFill rotWithShape="1">
                  <a:gsLst>
                    <a:gs pos="0">
                      <a:srgbClr val="6600CC"/>
                    </a:gs>
                    <a:gs pos="100000">
                      <a:srgbClr val="CC00CC"/>
                    </a:gs>
                  </a:gsLst>
                  <a:lin ang="5400000" scaled="1"/>
                </a:gradFill>
                <a:effectLst>
                  <a:outerShdw blurRad="38100" dist="38100" dir="2700000" algn="tl">
                    <a:srgbClr val="000000">
                      <a:alpha val="43137"/>
                    </a:srgbClr>
                  </a:outerShdw>
                </a:effectLst>
                <a:latin typeface="Impact"/>
              </a:rPr>
              <a:t>Impact</a:t>
            </a:r>
            <a:endParaRPr lang="en-US" sz="7200" dirty="0"/>
          </a:p>
        </p:txBody>
      </p:sp>
    </p:spTree>
  </p:cSld>
  <p:clrMapOvr>
    <a:masterClrMapping/>
  </p:clrMapOvr>
  <p:transition spd="slow">
    <p:push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9" name="Rectangle 3"/>
          <p:cNvSpPr>
            <a:spLocks noGrp="1" noChangeArrowheads="1"/>
          </p:cNvSpPr>
          <p:nvPr>
            <p:ph type="body" idx="1"/>
          </p:nvPr>
        </p:nvSpPr>
        <p:spPr>
          <a:xfrm>
            <a:off x="0" y="0"/>
            <a:ext cx="9144000" cy="6858000"/>
          </a:xfrm>
          <a:noFill/>
          <a:ln w="76200">
            <a:solidFill>
              <a:srgbClr val="CC99FF"/>
            </a:solidFill>
          </a:ln>
        </p:spPr>
        <p:txBody>
          <a:bodyPr/>
          <a:lstStyle/>
          <a:p>
            <a:pPr eaLnBrk="1" hangingPunct="1">
              <a:lnSpc>
                <a:spcPct val="80000"/>
              </a:lnSpc>
              <a:buFontTx/>
              <a:buNone/>
            </a:pPr>
            <a:r>
              <a:rPr lang="en-US" sz="1300" dirty="0" smtClean="0"/>
              <a:t>	</a:t>
            </a:r>
          </a:p>
        </p:txBody>
      </p:sp>
      <p:pic>
        <p:nvPicPr>
          <p:cNvPr id="5122" name="Picture 2"/>
          <p:cNvPicPr>
            <a:picLocks noChangeAspect="1" noChangeArrowheads="1"/>
          </p:cNvPicPr>
          <p:nvPr/>
        </p:nvPicPr>
        <p:blipFill>
          <a:blip r:embed="rId2"/>
          <a:srcRect/>
          <a:stretch>
            <a:fillRect/>
          </a:stretch>
        </p:blipFill>
        <p:spPr bwMode="auto">
          <a:xfrm>
            <a:off x="152400" y="152400"/>
            <a:ext cx="8839200" cy="6553200"/>
          </a:xfrm>
          <a:prstGeom prst="rect">
            <a:avLst/>
          </a:prstGeom>
          <a:noFill/>
          <a:ln w="9525">
            <a:noFill/>
            <a:miter lim="800000"/>
            <a:headEnd/>
            <a:tailEnd/>
          </a:ln>
          <a:effectLst/>
        </p:spPr>
      </p:pic>
      <p:sp>
        <p:nvSpPr>
          <p:cNvPr id="4" name="Rectangle 3"/>
          <p:cNvSpPr/>
          <p:nvPr/>
        </p:nvSpPr>
        <p:spPr>
          <a:xfrm>
            <a:off x="228600" y="228600"/>
            <a:ext cx="8686800" cy="313932"/>
          </a:xfrm>
          <a:prstGeom prst="rect">
            <a:avLst/>
          </a:prstGeom>
        </p:spPr>
        <p:txBody>
          <a:bodyPr wrap="square">
            <a:spAutoFit/>
          </a:bodyPr>
          <a:lstStyle/>
          <a:p>
            <a:pPr>
              <a:lnSpc>
                <a:spcPct val="80000"/>
              </a:lnSpc>
            </a:pPr>
            <a:r>
              <a:rPr lang="en-US" dirty="0" smtClean="0">
                <a:latin typeface="Tahoma" pitchFamily="34" charset="0"/>
              </a:rPr>
              <a:t>		</a:t>
            </a:r>
          </a:p>
        </p:txBody>
      </p:sp>
      <p:pic>
        <p:nvPicPr>
          <p:cNvPr id="1026" name="Picture 2"/>
          <p:cNvPicPr>
            <a:picLocks noChangeAspect="1" noChangeArrowheads="1"/>
          </p:cNvPicPr>
          <p:nvPr/>
        </p:nvPicPr>
        <p:blipFill>
          <a:blip r:embed="rId3"/>
          <a:srcRect/>
          <a:stretch>
            <a:fillRect/>
          </a:stretch>
        </p:blipFill>
        <p:spPr bwMode="auto">
          <a:xfrm>
            <a:off x="304800" y="304800"/>
            <a:ext cx="8458200" cy="6172200"/>
          </a:xfrm>
          <a:prstGeom prst="rect">
            <a:avLst/>
          </a:prstGeom>
          <a:noFill/>
          <a:ln w="9525">
            <a:noFill/>
            <a:miter lim="800000"/>
            <a:headEnd/>
            <a:tailEnd/>
          </a:ln>
          <a:effectLst/>
        </p:spPr>
      </p:pic>
      <p:sp>
        <p:nvSpPr>
          <p:cNvPr id="7" name="Rectangle 6"/>
          <p:cNvSpPr/>
          <p:nvPr/>
        </p:nvSpPr>
        <p:spPr>
          <a:xfrm>
            <a:off x="457200" y="381000"/>
            <a:ext cx="8077200" cy="7478970"/>
          </a:xfrm>
          <a:prstGeom prst="rect">
            <a:avLst/>
          </a:prstGeom>
        </p:spPr>
        <p:txBody>
          <a:bodyPr wrap="square">
            <a:spAutoFit/>
          </a:bodyPr>
          <a:lstStyle/>
          <a:p>
            <a:r>
              <a:rPr lang="en-US" sz="3200" b="1" dirty="0" smtClean="0">
                <a:solidFill>
                  <a:srgbClr val="FF0066"/>
                </a:solidFill>
                <a:effectLst>
                  <a:outerShdw blurRad="38100" dist="38100" dir="2700000" algn="tl">
                    <a:srgbClr val="000000">
                      <a:alpha val="43137"/>
                    </a:srgbClr>
                  </a:outerShdw>
                </a:effectLst>
              </a:rPr>
              <a:t>In ecological terms, because of its important role in biological systems, phosphate is a highly sought after </a:t>
            </a:r>
            <a:r>
              <a:rPr lang="en-US" sz="3200" b="1" dirty="0" smtClean="0">
                <a:solidFill>
                  <a:srgbClr val="FF0066"/>
                </a:solidFill>
                <a:effectLst>
                  <a:outerShdw blurRad="38100" dist="38100" dir="2700000" algn="tl">
                    <a:srgbClr val="000000">
                      <a:alpha val="43137"/>
                    </a:srgbClr>
                  </a:outerShdw>
                </a:effectLst>
              </a:rPr>
              <a:t>resource. </a:t>
            </a:r>
          </a:p>
          <a:p>
            <a:endParaRPr lang="en-US" sz="3200" b="1" dirty="0" smtClean="0">
              <a:solidFill>
                <a:srgbClr val="FF0066"/>
              </a:solidFill>
              <a:effectLst>
                <a:outerShdw blurRad="38100" dist="38100" dir="2700000" algn="tl">
                  <a:srgbClr val="000000">
                    <a:alpha val="43137"/>
                  </a:srgbClr>
                </a:outerShdw>
              </a:effectLst>
            </a:endParaRPr>
          </a:p>
          <a:p>
            <a:r>
              <a:rPr lang="en-US" sz="3200" b="1" dirty="0" smtClean="0">
                <a:solidFill>
                  <a:srgbClr val="FF0066"/>
                </a:solidFill>
                <a:effectLst>
                  <a:outerShdw blurRad="38100" dist="38100" dir="2700000" algn="tl">
                    <a:srgbClr val="000000">
                      <a:alpha val="43137"/>
                    </a:srgbClr>
                  </a:outerShdw>
                </a:effectLst>
              </a:rPr>
              <a:t>Phosphorus </a:t>
            </a:r>
            <a:r>
              <a:rPr lang="en-US" sz="3200" b="1" dirty="0" smtClean="0">
                <a:solidFill>
                  <a:srgbClr val="FF0066"/>
                </a:solidFill>
                <a:effectLst>
                  <a:outerShdw blurRad="38100" dist="38100" dir="2700000" algn="tl">
                    <a:srgbClr val="000000">
                      <a:alpha val="43137"/>
                    </a:srgbClr>
                  </a:outerShdw>
                </a:effectLst>
              </a:rPr>
              <a:t>can be found in the environment most commonly as phosphates. Phosphates are important substances in the human body, because they are a part of DNA materials and they take part in energy distribution. Phosphates can also be found commonly in plants.</a:t>
            </a:r>
            <a:r>
              <a:rPr lang="en-US" sz="3200" b="1" dirty="0" smtClean="0">
                <a:solidFill>
                  <a:srgbClr val="FF0066"/>
                </a:solidFill>
                <a:effectLst>
                  <a:outerShdw blurRad="38100" dist="38100" dir="2700000" algn="tl">
                    <a:srgbClr val="000000">
                      <a:alpha val="43137"/>
                    </a:srgbClr>
                  </a:outerShdw>
                </a:effectLst>
                <a:latin typeface="Book Antiqua" pitchFamily="18" charset="0"/>
              </a:rPr>
              <a:t/>
            </a:r>
            <a:br>
              <a:rPr lang="en-US" sz="3200" b="1" dirty="0" smtClean="0">
                <a:solidFill>
                  <a:srgbClr val="FF0066"/>
                </a:solidFill>
                <a:effectLst>
                  <a:outerShdw blurRad="38100" dist="38100" dir="2700000" algn="tl">
                    <a:srgbClr val="000000">
                      <a:alpha val="43137"/>
                    </a:srgbClr>
                  </a:outerShdw>
                </a:effectLst>
                <a:latin typeface="Book Antiqua" pitchFamily="18" charset="0"/>
              </a:rPr>
            </a:br>
            <a:r>
              <a:rPr lang="en-US" sz="3200" dirty="0" smtClean="0"/>
              <a:t/>
            </a:r>
            <a:br>
              <a:rPr lang="en-US" sz="3200" dirty="0" smtClean="0"/>
            </a:br>
            <a:endParaRPr lang="en-US" sz="3200" dirty="0" smtClean="0"/>
          </a:p>
          <a:p>
            <a:r>
              <a:rPr lang="en-US" sz="3200" dirty="0" smtClean="0"/>
              <a:t/>
            </a:r>
            <a:br>
              <a:rPr lang="en-US" sz="3200" dirty="0" smtClean="0"/>
            </a:br>
            <a:r>
              <a:rPr lang="en-US" sz="3200" dirty="0" smtClean="0"/>
              <a:t/>
            </a:r>
            <a:br>
              <a:rPr lang="en-US" sz="3200" dirty="0" smtClean="0"/>
            </a:br>
            <a:endParaRPr lang="en-US" sz="3200" b="1" dirty="0">
              <a:solidFill>
                <a:srgbClr val="FF0066"/>
              </a:solidFill>
              <a:effectLst>
                <a:outerShdw blurRad="38100" dist="38100" dir="2700000" algn="tl">
                  <a:srgbClr val="000000">
                    <a:alpha val="43137"/>
                  </a:srgbClr>
                </a:outerShdw>
              </a:effectLst>
              <a:latin typeface="Book Antiqua" pitchFamily="18" charset="0"/>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animEffect transition="in" filter="randombar(horizontal)">
                                      <p:cBhvr>
                                        <p:cTn id="7" dur="500"/>
                                        <p:tgtEl>
                                          <p:spTgt spid="552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9" name="Rectangle 3"/>
          <p:cNvSpPr>
            <a:spLocks noGrp="1" noChangeArrowheads="1"/>
          </p:cNvSpPr>
          <p:nvPr>
            <p:ph type="body" idx="1"/>
          </p:nvPr>
        </p:nvSpPr>
        <p:spPr>
          <a:xfrm>
            <a:off x="0" y="0"/>
            <a:ext cx="9144000" cy="6858000"/>
          </a:xfrm>
          <a:noFill/>
          <a:ln w="76200">
            <a:solidFill>
              <a:srgbClr val="CC99FF"/>
            </a:solidFill>
          </a:ln>
        </p:spPr>
        <p:txBody>
          <a:bodyPr/>
          <a:lstStyle/>
          <a:p>
            <a:pPr eaLnBrk="1" hangingPunct="1">
              <a:lnSpc>
                <a:spcPct val="80000"/>
              </a:lnSpc>
              <a:buFontTx/>
              <a:buNone/>
            </a:pPr>
            <a:r>
              <a:rPr lang="en-US" sz="1300" dirty="0" smtClean="0"/>
              <a:t>	</a:t>
            </a:r>
          </a:p>
        </p:txBody>
      </p:sp>
      <p:pic>
        <p:nvPicPr>
          <p:cNvPr id="5122" name="Picture 2"/>
          <p:cNvPicPr>
            <a:picLocks noChangeAspect="1" noChangeArrowheads="1"/>
          </p:cNvPicPr>
          <p:nvPr/>
        </p:nvPicPr>
        <p:blipFill>
          <a:blip r:embed="rId2"/>
          <a:srcRect/>
          <a:stretch>
            <a:fillRect/>
          </a:stretch>
        </p:blipFill>
        <p:spPr bwMode="auto">
          <a:xfrm>
            <a:off x="152400" y="152400"/>
            <a:ext cx="8839200" cy="6553200"/>
          </a:xfrm>
          <a:prstGeom prst="rect">
            <a:avLst/>
          </a:prstGeom>
          <a:noFill/>
          <a:ln w="9525">
            <a:noFill/>
            <a:miter lim="800000"/>
            <a:headEnd/>
            <a:tailEnd/>
          </a:ln>
          <a:effectLst/>
        </p:spPr>
      </p:pic>
      <p:sp>
        <p:nvSpPr>
          <p:cNvPr id="4" name="Rectangle 3"/>
          <p:cNvSpPr/>
          <p:nvPr/>
        </p:nvSpPr>
        <p:spPr>
          <a:xfrm>
            <a:off x="228600" y="228600"/>
            <a:ext cx="8686800" cy="313932"/>
          </a:xfrm>
          <a:prstGeom prst="rect">
            <a:avLst/>
          </a:prstGeom>
        </p:spPr>
        <p:txBody>
          <a:bodyPr wrap="square">
            <a:spAutoFit/>
          </a:bodyPr>
          <a:lstStyle/>
          <a:p>
            <a:pPr>
              <a:lnSpc>
                <a:spcPct val="80000"/>
              </a:lnSpc>
            </a:pPr>
            <a:r>
              <a:rPr lang="en-US" dirty="0" smtClean="0">
                <a:latin typeface="Tahoma" pitchFamily="34" charset="0"/>
              </a:rPr>
              <a:t>		</a:t>
            </a:r>
          </a:p>
        </p:txBody>
      </p:sp>
      <p:pic>
        <p:nvPicPr>
          <p:cNvPr id="1026" name="Picture 2"/>
          <p:cNvPicPr>
            <a:picLocks noChangeAspect="1" noChangeArrowheads="1"/>
          </p:cNvPicPr>
          <p:nvPr/>
        </p:nvPicPr>
        <p:blipFill>
          <a:blip r:embed="rId3"/>
          <a:srcRect/>
          <a:stretch>
            <a:fillRect/>
          </a:stretch>
        </p:blipFill>
        <p:spPr bwMode="auto">
          <a:xfrm>
            <a:off x="304800" y="304800"/>
            <a:ext cx="8458200" cy="6172200"/>
          </a:xfrm>
          <a:prstGeom prst="rect">
            <a:avLst/>
          </a:prstGeom>
          <a:noFill/>
          <a:ln w="9525">
            <a:noFill/>
            <a:miter lim="800000"/>
            <a:headEnd/>
            <a:tailEnd/>
          </a:ln>
          <a:effectLst/>
        </p:spPr>
      </p:pic>
      <p:sp>
        <p:nvSpPr>
          <p:cNvPr id="8" name="Rectangle 7"/>
          <p:cNvSpPr/>
          <p:nvPr/>
        </p:nvSpPr>
        <p:spPr>
          <a:xfrm>
            <a:off x="381000" y="457200"/>
            <a:ext cx="8229600" cy="1569660"/>
          </a:xfrm>
          <a:prstGeom prst="rect">
            <a:avLst/>
          </a:prstGeom>
        </p:spPr>
        <p:txBody>
          <a:bodyPr wrap="square">
            <a:spAutoFit/>
          </a:bodyPr>
          <a:lstStyle/>
          <a:p>
            <a:r>
              <a:rPr lang="en-US" sz="3200" dirty="0" smtClean="0"/>
              <a:t/>
            </a:r>
            <a:br>
              <a:rPr lang="en-US" sz="3200" dirty="0" smtClean="0"/>
            </a:br>
            <a:r>
              <a:rPr lang="en-US" sz="3200" dirty="0" smtClean="0"/>
              <a:t/>
            </a:r>
            <a:br>
              <a:rPr lang="en-US" sz="3200" dirty="0" smtClean="0"/>
            </a:br>
            <a:endParaRPr lang="en-US" sz="3200" b="1" dirty="0">
              <a:solidFill>
                <a:srgbClr val="FF0066"/>
              </a:solidFill>
              <a:effectLst>
                <a:outerShdw blurRad="38100" dist="38100" dir="2700000" algn="tl">
                  <a:srgbClr val="000000">
                    <a:alpha val="43137"/>
                  </a:srgbClr>
                </a:outerShdw>
              </a:effectLst>
              <a:latin typeface="Book Antiqua" pitchFamily="18" charset="0"/>
            </a:endParaRPr>
          </a:p>
        </p:txBody>
      </p:sp>
      <p:sp>
        <p:nvSpPr>
          <p:cNvPr id="9" name="Rectangle 8"/>
          <p:cNvSpPr/>
          <p:nvPr/>
        </p:nvSpPr>
        <p:spPr>
          <a:xfrm>
            <a:off x="457200" y="457200"/>
            <a:ext cx="8229600" cy="5355312"/>
          </a:xfrm>
          <a:prstGeom prst="rect">
            <a:avLst/>
          </a:prstGeom>
        </p:spPr>
        <p:txBody>
          <a:bodyPr wrap="square">
            <a:spAutoFit/>
          </a:bodyPr>
          <a:lstStyle/>
          <a:p>
            <a:r>
              <a:rPr lang="en-US" sz="3200" b="1" dirty="0" smtClean="0">
                <a:solidFill>
                  <a:srgbClr val="FF0066"/>
                </a:solidFill>
                <a:effectLst>
                  <a:outerShdw blurRad="38100" dist="38100" dir="2700000" algn="tl">
                    <a:srgbClr val="000000">
                      <a:alpha val="43137"/>
                    </a:srgbClr>
                  </a:outerShdw>
                </a:effectLst>
              </a:rPr>
              <a:t>Phosphate is a dietary requirement, the recommended intake is 800 mg/day, a normal diet provides between 1000 and 2000 mg/day, depending on the extent to which phosphate rich foods are consumed.</a:t>
            </a:r>
          </a:p>
          <a:p>
            <a:r>
              <a:rPr lang="en-US" sz="3200" b="1" dirty="0" smtClean="0">
                <a:solidFill>
                  <a:srgbClr val="FF0066"/>
                </a:solidFill>
                <a:effectLst>
                  <a:outerShdw blurRad="38100" dist="38100" dir="2700000" algn="tl">
                    <a:srgbClr val="000000">
                      <a:alpha val="43137"/>
                    </a:srgbClr>
                  </a:outerShdw>
                </a:effectLst>
              </a:rPr>
              <a:t>Humans have changed the natural phosphate supply radically by addition of phosphate-rich manures to the soil and by the use of phosphate-containing detergents. Phosphates were also added to a number of foodstuffs, such as cheese, sausages and hams.</a:t>
            </a:r>
          </a:p>
          <a:p>
            <a:r>
              <a:rPr lang="en-US" dirty="0" smtClean="0"/>
              <a:t/>
            </a:r>
            <a:br>
              <a:rPr lang="en-US" dirty="0" smtClean="0"/>
            </a:br>
            <a:r>
              <a:rPr lang="en-US" dirty="0" smtClean="0"/>
              <a:t/>
            </a:r>
            <a:br>
              <a:rPr lang="en-US" dirty="0" smtClean="0"/>
            </a:br>
            <a:endParaRPr lang="en-US" b="1" dirty="0">
              <a:solidFill>
                <a:srgbClr val="FF0066"/>
              </a:solidFill>
              <a:effectLst>
                <a:outerShdw blurRad="38100" dist="38100" dir="2700000" algn="tl">
                  <a:srgbClr val="000000">
                    <a:alpha val="43137"/>
                  </a:srgbClr>
                </a:outerShdw>
              </a:effectLst>
              <a:latin typeface="Book Antiqua" pitchFamily="18" charset="0"/>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animEffect transition="in" filter="randombar(horizontal)">
                                      <p:cBhvr>
                                        <p:cTn id="7" dur="500"/>
                                        <p:tgtEl>
                                          <p:spTgt spid="552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
          <p:cNvPicPr>
            <a:picLocks noChangeAspect="1" noChangeArrowheads="1"/>
          </p:cNvPicPr>
          <p:nvPr/>
        </p:nvPicPr>
        <p:blipFill>
          <a:blip r:embed="rId3"/>
          <a:srcRect/>
          <a:stretch>
            <a:fillRect/>
          </a:stretch>
        </p:blipFill>
        <p:spPr bwMode="auto">
          <a:xfrm>
            <a:off x="-609600" y="0"/>
            <a:ext cx="9753600" cy="73152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 name="Rectangle 2"/>
          <p:cNvSpPr>
            <a:spLocks noGrp="1" noChangeArrowheads="1"/>
          </p:cNvSpPr>
          <p:nvPr>
            <p:ph type="title"/>
          </p:nvPr>
        </p:nvSpPr>
        <p:spPr>
          <a:xfrm>
            <a:off x="0" y="177800"/>
            <a:ext cx="5761038" cy="1624013"/>
          </a:xfrm>
        </p:spPr>
        <p:txBody>
          <a:bodyPr/>
          <a:lstStyle/>
          <a:p>
            <a:pPr eaLnBrk="1" fontAlgn="auto" hangingPunct="1">
              <a:spcAft>
                <a:spcPts val="0"/>
              </a:spcAft>
              <a:buClr>
                <a:srgbClr val="99CC00"/>
              </a:buClr>
              <a:buFont typeface="Franklin Gothic Heavy"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6600" dirty="0" smtClean="0">
                <a:solidFill>
                  <a:srgbClr val="FF0066"/>
                </a:solidFill>
                <a:effectLst>
                  <a:outerShdw blurRad="38100" dist="38100" dir="2700000" algn="tl">
                    <a:srgbClr val="000000">
                      <a:alpha val="43137"/>
                    </a:srgbClr>
                  </a:outerShdw>
                </a:effectLst>
                <a:latin typeface="Gill Sans Ultra Bold" pitchFamily="34" charset="0"/>
              </a:rPr>
              <a:t>Phosphates</a:t>
            </a:r>
          </a:p>
        </p:txBody>
      </p:sp>
      <p:sp>
        <p:nvSpPr>
          <p:cNvPr id="10" name="Rectangle 9"/>
          <p:cNvSpPr/>
          <p:nvPr/>
        </p:nvSpPr>
        <p:spPr>
          <a:xfrm>
            <a:off x="2470784" y="2988110"/>
            <a:ext cx="344966" cy="881780"/>
          </a:xfrm>
          <a:prstGeom prst="rect">
            <a:avLst/>
          </a:prstGeom>
          <a:noFill/>
        </p:spPr>
        <p:txBody>
          <a:bodyPr wrap="non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buFont typeface="Arial" charset="0"/>
              <a:buNone/>
              <a:defRPr/>
            </a:pPr>
            <a:r>
              <a:rPr lang="en-US"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charset="0"/>
              </a:rPr>
              <a:t>.</a:t>
            </a:r>
          </a:p>
        </p:txBody>
      </p:sp>
      <p:pic>
        <p:nvPicPr>
          <p:cNvPr id="29707" name="Picture 11"/>
          <p:cNvPicPr>
            <a:picLocks noChangeAspect="1" noChangeArrowheads="1"/>
          </p:cNvPicPr>
          <p:nvPr/>
        </p:nvPicPr>
        <p:blipFill>
          <a:blip r:embed="rId4"/>
          <a:srcRect/>
          <a:stretch>
            <a:fillRect/>
          </a:stretch>
        </p:blipFill>
        <p:spPr bwMode="auto">
          <a:xfrm>
            <a:off x="-304800" y="1905000"/>
            <a:ext cx="2895600" cy="238082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29708" name="Picture 12"/>
          <p:cNvPicPr>
            <a:picLocks noChangeAspect="1" noChangeArrowheads="1"/>
          </p:cNvPicPr>
          <p:nvPr/>
        </p:nvPicPr>
        <p:blipFill>
          <a:blip r:embed="rId5"/>
          <a:srcRect/>
          <a:stretch>
            <a:fillRect/>
          </a:stretch>
        </p:blipFill>
        <p:spPr bwMode="auto">
          <a:xfrm>
            <a:off x="3263900" y="1905000"/>
            <a:ext cx="2946400" cy="23622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29709" name="Picture 13"/>
          <p:cNvPicPr>
            <a:picLocks noChangeAspect="1" noChangeArrowheads="1"/>
          </p:cNvPicPr>
          <p:nvPr/>
        </p:nvPicPr>
        <p:blipFill>
          <a:blip r:embed="rId6"/>
          <a:srcRect/>
          <a:stretch>
            <a:fillRect/>
          </a:stretch>
        </p:blipFill>
        <p:spPr bwMode="auto">
          <a:xfrm>
            <a:off x="-304800" y="4819650"/>
            <a:ext cx="2971799" cy="203835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29710" name="Picture 14"/>
          <p:cNvPicPr>
            <a:picLocks noChangeAspect="1" noChangeArrowheads="1"/>
          </p:cNvPicPr>
          <p:nvPr/>
        </p:nvPicPr>
        <p:blipFill>
          <a:blip r:embed="rId7"/>
          <a:srcRect/>
          <a:stretch>
            <a:fillRect/>
          </a:stretch>
        </p:blipFill>
        <p:spPr bwMode="auto">
          <a:xfrm>
            <a:off x="3352800" y="4867275"/>
            <a:ext cx="2971800" cy="199072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spd="slow">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100000">
                                          <p:val>
                                            <p:strVal val="#ppt_w+.3"/>
                                          </p:val>
                                        </p:tav>
                                        <p:tav tm="100000">
                                          <p:val>
                                            <p:strVal val="#ppt_w"/>
                                          </p:val>
                                        </p:tav>
                                      </p:tavLst>
                                    </p:anim>
                                    <p:anim calcmode="lin" valueType="num">
                                      <p:cBhvr>
                                        <p:cTn id="8" dur="1000" fill="hold"/>
                                        <p:tgtEl>
                                          <p:spTgt spid="2"/>
                                        </p:tgtEl>
                                        <p:attrNameLst>
                                          <p:attrName>ppt_h</p:attrName>
                                        </p:attrNameLst>
                                      </p:cBhvr>
                                      <p:tavLst>
                                        <p:tav tm="10000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a:srcRect/>
          <a:stretch>
            <a:fillRect/>
          </a:stretch>
        </p:blipFill>
        <p:spPr bwMode="auto">
          <a:xfrm>
            <a:off x="0" y="0"/>
            <a:ext cx="9753600" cy="7315200"/>
          </a:xfrm>
          <a:prstGeom prst="rect">
            <a:avLst/>
          </a:prstGeom>
          <a:noFill/>
          <a:ln w="9525">
            <a:noFill/>
            <a:miter lim="800000"/>
            <a:headEnd/>
            <a:tailEnd/>
          </a:ln>
          <a:effectLst/>
        </p:spPr>
      </p:pic>
      <p:sp>
        <p:nvSpPr>
          <p:cNvPr id="5" name="Rectangle 4"/>
          <p:cNvSpPr/>
          <p:nvPr/>
        </p:nvSpPr>
        <p:spPr>
          <a:xfrm>
            <a:off x="0" y="0"/>
            <a:ext cx="9753600" cy="7032694"/>
          </a:xfrm>
          <a:prstGeom prst="rect">
            <a:avLst/>
          </a:prstGeom>
        </p:spPr>
        <p:txBody>
          <a:bodyPr wrap="square">
            <a:spAutoFit/>
          </a:bodyPr>
          <a:lstStyle/>
          <a:p>
            <a:pPr>
              <a:defRPr/>
            </a:pPr>
            <a:r>
              <a:rPr lang="en-US" sz="4100" kern="10" dirty="0">
                <a:ln w="9525">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Impact"/>
              </a:rPr>
              <a:t>A businessman would like  to increase his earnings  through mining.  Learning about his interest in the field, three companies immediately  came up  with projects proposals for three different mineral reserves. Company  A propose for manganese, Company B recommended phosphates ; Company envisioned  coal mining industry. However, the businessman, seeing the project to involve him  a huge amount of money, thought of hiring your expertise a team  MINERAL EXPERTS to help him </a:t>
            </a:r>
            <a:r>
              <a:rPr lang="en-US" sz="4100" kern="10" dirty="0" smtClean="0">
                <a:ln w="9525">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Impact"/>
              </a:rPr>
              <a:t>  decide  where </a:t>
            </a:r>
            <a:r>
              <a:rPr lang="en-US" sz="4100" kern="10" dirty="0">
                <a:ln w="9525">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Impact"/>
              </a:rPr>
              <a:t>to invest. </a:t>
            </a:r>
            <a:endParaRPr lang="en-US" sz="4100" dirty="0"/>
          </a:p>
        </p:txBody>
      </p:sp>
    </p:spTree>
  </p:cSld>
  <p:clrMapOvr>
    <a:masterClrMapping/>
  </p:clrMapOvr>
  <p:transition spd="slow">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2051" name="Picture 3"/>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7" name="Rectangle 6"/>
          <p:cNvSpPr/>
          <p:nvPr/>
        </p:nvSpPr>
        <p:spPr>
          <a:xfrm>
            <a:off x="914400" y="1981200"/>
            <a:ext cx="7620000" cy="4247317"/>
          </a:xfrm>
          <a:prstGeom prst="rect">
            <a:avLst/>
          </a:prstGeom>
        </p:spPr>
        <p:txBody>
          <a:bodyPr wrap="square">
            <a:spAutoFit/>
          </a:bodyPr>
          <a:lstStyle/>
          <a:p>
            <a:pPr algn="ctr"/>
            <a:r>
              <a:rPr lang="en-GB" sz="5400" b="1" dirty="0" smtClean="0">
                <a:solidFill>
                  <a:srgbClr val="FF0066"/>
                </a:solidFill>
                <a:effectLst>
                  <a:outerShdw blurRad="38100" dist="38100" dir="2700000" algn="tl">
                    <a:srgbClr val="000000">
                      <a:alpha val="43137"/>
                    </a:srgbClr>
                  </a:outerShdw>
                </a:effectLst>
                <a:latin typeface="Gill Sans Ultra Bold" pitchFamily="34" charset="0"/>
              </a:rPr>
              <a:t>Proposal </a:t>
            </a:r>
          </a:p>
          <a:p>
            <a:pPr algn="ctr"/>
            <a:endParaRPr lang="en-GB" sz="5400" b="1" dirty="0" smtClean="0">
              <a:solidFill>
                <a:srgbClr val="FF0066"/>
              </a:solidFill>
              <a:effectLst>
                <a:outerShdw blurRad="38100" dist="38100" dir="2700000" algn="tl">
                  <a:srgbClr val="000000">
                    <a:alpha val="43137"/>
                  </a:srgbClr>
                </a:outerShdw>
              </a:effectLst>
              <a:latin typeface="Gill Sans Ultra Bold" pitchFamily="34" charset="0"/>
            </a:endParaRPr>
          </a:p>
          <a:p>
            <a:pPr algn="ctr"/>
            <a:r>
              <a:rPr lang="en-GB" sz="5400" b="1" dirty="0" smtClean="0">
                <a:solidFill>
                  <a:srgbClr val="FF0066"/>
                </a:solidFill>
                <a:effectLst>
                  <a:outerShdw blurRad="38100" dist="38100" dir="2700000" algn="tl">
                    <a:srgbClr val="000000">
                      <a:alpha val="43137"/>
                    </a:srgbClr>
                  </a:outerShdw>
                </a:effectLst>
                <a:latin typeface="Gill Sans Ultra Bold" pitchFamily="34" charset="0"/>
              </a:rPr>
              <a:t>On</a:t>
            </a:r>
          </a:p>
          <a:p>
            <a:pPr algn="ctr"/>
            <a:endParaRPr lang="en-GB" sz="5400" b="1" dirty="0" smtClean="0">
              <a:solidFill>
                <a:srgbClr val="FF0066"/>
              </a:solidFill>
              <a:effectLst>
                <a:outerShdw blurRad="38100" dist="38100" dir="2700000" algn="tl">
                  <a:srgbClr val="000000">
                    <a:alpha val="43137"/>
                  </a:srgbClr>
                </a:outerShdw>
              </a:effectLst>
              <a:latin typeface="Gill Sans Ultra Bold" pitchFamily="34" charset="0"/>
            </a:endParaRPr>
          </a:p>
          <a:p>
            <a:pPr algn="ctr"/>
            <a:r>
              <a:rPr lang="en-GB" sz="5400" b="1" dirty="0" smtClean="0">
                <a:solidFill>
                  <a:srgbClr val="FF0066"/>
                </a:solidFill>
                <a:effectLst>
                  <a:outerShdw blurRad="38100" dist="38100" dir="2700000" algn="tl">
                    <a:srgbClr val="000000">
                      <a:alpha val="43137"/>
                    </a:srgbClr>
                  </a:outerShdw>
                </a:effectLst>
                <a:latin typeface="Gill Sans Ultra Bold" pitchFamily="34" charset="0"/>
              </a:rPr>
              <a:t>Phosphates</a:t>
            </a:r>
            <a:endParaRPr lang="en-US" sz="5400" b="1" dirty="0"/>
          </a:p>
        </p:txBody>
      </p:sp>
    </p:spTree>
  </p:cSld>
  <p:clrMapOvr>
    <a:masterClrMapping/>
  </p:clrMapOvr>
  <p:transition spd="slow">
    <p:push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5" name="Rectangle 4"/>
          <p:cNvSpPr/>
          <p:nvPr/>
        </p:nvSpPr>
        <p:spPr>
          <a:xfrm>
            <a:off x="0" y="0"/>
            <a:ext cx="9144000" cy="6524863"/>
          </a:xfrm>
          <a:prstGeom prst="rect">
            <a:avLst/>
          </a:prstGeom>
        </p:spPr>
        <p:txBody>
          <a:bodyPr wrap="square">
            <a:spAutoFit/>
          </a:bodyPr>
          <a:lstStyle/>
          <a:p>
            <a:pPr>
              <a:buFont typeface="Wingdings 2" pitchFamily="18" charset="2"/>
              <a:buNone/>
              <a:defRPr/>
            </a:pPr>
            <a:r>
              <a:rPr lang="en-US" sz="3800" b="1" dirty="0">
                <a:solidFill>
                  <a:srgbClr val="FF3399"/>
                </a:solidFill>
                <a:effectLst>
                  <a:outerShdw blurRad="38100" dist="38100" dir="2700000" algn="tl">
                    <a:srgbClr val="000000">
                      <a:alpha val="43137"/>
                    </a:srgbClr>
                  </a:outerShdw>
                </a:effectLst>
                <a:latin typeface="Book Antiqua" pitchFamily="18" charset="0"/>
              </a:rPr>
              <a:t>Phosphate </a:t>
            </a:r>
          </a:p>
          <a:p>
            <a:pPr>
              <a:defRPr/>
            </a:pPr>
            <a:r>
              <a:rPr lang="en-US" sz="3800" b="1" dirty="0">
                <a:solidFill>
                  <a:srgbClr val="FF3399"/>
                </a:solidFill>
                <a:effectLst>
                  <a:outerShdw blurRad="38100" dist="38100" dir="2700000" algn="tl">
                    <a:srgbClr val="000000">
                      <a:alpha val="43137"/>
                    </a:srgbClr>
                  </a:outerShdw>
                </a:effectLst>
                <a:latin typeface="Book Antiqua" pitchFamily="18" charset="0"/>
              </a:rPr>
              <a:t>A phosphate, an </a:t>
            </a:r>
            <a:r>
              <a:rPr lang="en-US" sz="3800" b="1" dirty="0">
                <a:solidFill>
                  <a:srgbClr val="FF3399"/>
                </a:solidFill>
                <a:effectLst>
                  <a:outerShdw blurRad="38100" dist="38100" dir="2700000" algn="tl">
                    <a:srgbClr val="000000">
                      <a:alpha val="43137"/>
                    </a:srgbClr>
                  </a:outerShdw>
                </a:effectLst>
                <a:latin typeface="Book Antiqua" pitchFamily="18" charset="0"/>
                <a:hlinkClick r:id="rId3" tooltip="Inorganic &#10;chemical"/>
              </a:rPr>
              <a:t>inorganic chemical</a:t>
            </a:r>
            <a:r>
              <a:rPr lang="en-US" sz="3800" b="1" dirty="0">
                <a:solidFill>
                  <a:srgbClr val="FF3399"/>
                </a:solidFill>
                <a:effectLst>
                  <a:outerShdw blurRad="38100" dist="38100" dir="2700000" algn="tl">
                    <a:srgbClr val="000000">
                      <a:alpha val="43137"/>
                    </a:srgbClr>
                  </a:outerShdw>
                </a:effectLst>
                <a:latin typeface="Book Antiqua" pitchFamily="18" charset="0"/>
              </a:rPr>
              <a:t>, is a </a:t>
            </a:r>
            <a:r>
              <a:rPr lang="en-US" sz="3800" b="1" dirty="0">
                <a:solidFill>
                  <a:srgbClr val="FF3399"/>
                </a:solidFill>
                <a:effectLst>
                  <a:outerShdw blurRad="38100" dist="38100" dir="2700000" algn="tl">
                    <a:srgbClr val="000000">
                      <a:alpha val="43137"/>
                    </a:srgbClr>
                  </a:outerShdw>
                </a:effectLst>
                <a:latin typeface="Book Antiqua" pitchFamily="18" charset="0"/>
                <a:hlinkClick r:id="rId4" tooltip="Salt &#10;(chemistry)"/>
              </a:rPr>
              <a:t>salt</a:t>
            </a:r>
            <a:r>
              <a:rPr lang="en-US" sz="3800" b="1" dirty="0">
                <a:solidFill>
                  <a:srgbClr val="FF3399"/>
                </a:solidFill>
                <a:effectLst>
                  <a:outerShdw blurRad="38100" dist="38100" dir="2700000" algn="tl">
                    <a:srgbClr val="000000">
                      <a:alpha val="43137"/>
                    </a:srgbClr>
                  </a:outerShdw>
                </a:effectLst>
                <a:latin typeface="Book Antiqua" pitchFamily="18" charset="0"/>
              </a:rPr>
              <a:t> of </a:t>
            </a:r>
            <a:r>
              <a:rPr lang="en-US" sz="3800" b="1" dirty="0">
                <a:solidFill>
                  <a:srgbClr val="FF3399"/>
                </a:solidFill>
                <a:effectLst>
                  <a:outerShdw blurRad="38100" dist="38100" dir="2700000" algn="tl">
                    <a:srgbClr val="000000">
                      <a:alpha val="43137"/>
                    </a:srgbClr>
                  </a:outerShdw>
                </a:effectLst>
                <a:latin typeface="Book Antiqua" pitchFamily="18" charset="0"/>
                <a:hlinkClick r:id="rId5" tooltip="Phosphoric &#10;acid"/>
              </a:rPr>
              <a:t>phosphoric acid</a:t>
            </a:r>
            <a:r>
              <a:rPr lang="en-US" sz="3800" b="1" dirty="0">
                <a:solidFill>
                  <a:srgbClr val="FF3399"/>
                </a:solidFill>
                <a:effectLst>
                  <a:outerShdw blurRad="38100" dist="38100" dir="2700000" algn="tl">
                    <a:srgbClr val="000000">
                      <a:alpha val="43137"/>
                    </a:srgbClr>
                  </a:outerShdw>
                </a:effectLst>
                <a:latin typeface="Book Antiqua" pitchFamily="18" charset="0"/>
              </a:rPr>
              <a:t>. In </a:t>
            </a:r>
            <a:r>
              <a:rPr lang="en-US" sz="3800" b="1" dirty="0">
                <a:solidFill>
                  <a:srgbClr val="FF3399"/>
                </a:solidFill>
                <a:effectLst>
                  <a:outerShdw blurRad="38100" dist="38100" dir="2700000" algn="tl">
                    <a:srgbClr val="000000">
                      <a:alpha val="43137"/>
                    </a:srgbClr>
                  </a:outerShdw>
                </a:effectLst>
                <a:latin typeface="Book Antiqua" pitchFamily="18" charset="0"/>
                <a:hlinkClick r:id="rId6" tooltip="Organic &#10;chemistry"/>
              </a:rPr>
              <a:t>organic chemistry</a:t>
            </a:r>
            <a:r>
              <a:rPr lang="en-US" sz="3800" b="1" dirty="0">
                <a:solidFill>
                  <a:srgbClr val="FF3399"/>
                </a:solidFill>
                <a:effectLst>
                  <a:outerShdw blurRad="38100" dist="38100" dir="2700000" algn="tl">
                    <a:srgbClr val="000000">
                      <a:alpha val="43137"/>
                    </a:srgbClr>
                  </a:outerShdw>
                </a:effectLst>
                <a:latin typeface="Book Antiqua" pitchFamily="18" charset="0"/>
              </a:rPr>
              <a:t>, a phosphate, or </a:t>
            </a:r>
            <a:r>
              <a:rPr lang="en-US" sz="3800" b="1" dirty="0">
                <a:solidFill>
                  <a:srgbClr val="FF3399"/>
                </a:solidFill>
                <a:effectLst>
                  <a:outerShdw blurRad="38100" dist="38100" dir="2700000" algn="tl">
                    <a:srgbClr val="000000">
                      <a:alpha val="43137"/>
                    </a:srgbClr>
                  </a:outerShdw>
                </a:effectLst>
                <a:latin typeface="Book Antiqua" pitchFamily="18" charset="0"/>
                <a:hlinkClick r:id="rId7" tooltip="Organophosphate"/>
              </a:rPr>
              <a:t>organophosphate</a:t>
            </a:r>
            <a:r>
              <a:rPr lang="en-US" sz="3800" b="1" dirty="0">
                <a:solidFill>
                  <a:srgbClr val="FF3399"/>
                </a:solidFill>
                <a:effectLst>
                  <a:outerShdw blurRad="38100" dist="38100" dir="2700000" algn="tl">
                    <a:srgbClr val="000000">
                      <a:alpha val="43137"/>
                    </a:srgbClr>
                  </a:outerShdw>
                </a:effectLst>
                <a:latin typeface="Book Antiqua" pitchFamily="18" charset="0"/>
              </a:rPr>
              <a:t>, is an </a:t>
            </a:r>
            <a:r>
              <a:rPr lang="en-US" sz="3800" b="1" dirty="0">
                <a:solidFill>
                  <a:srgbClr val="FF3399"/>
                </a:solidFill>
                <a:effectLst>
                  <a:outerShdw blurRad="38100" dist="38100" dir="2700000" algn="tl">
                    <a:srgbClr val="000000">
                      <a:alpha val="43137"/>
                    </a:srgbClr>
                  </a:outerShdw>
                </a:effectLst>
                <a:latin typeface="Book Antiqua" pitchFamily="18" charset="0"/>
                <a:hlinkClick r:id="rId8" tooltip="Ester"/>
              </a:rPr>
              <a:t>ester</a:t>
            </a:r>
            <a:r>
              <a:rPr lang="en-US" sz="3800" b="1" dirty="0">
                <a:solidFill>
                  <a:srgbClr val="FF3399"/>
                </a:solidFill>
                <a:effectLst>
                  <a:outerShdw blurRad="38100" dist="38100" dir="2700000" algn="tl">
                    <a:srgbClr val="000000">
                      <a:alpha val="43137"/>
                    </a:srgbClr>
                  </a:outerShdw>
                </a:effectLst>
                <a:latin typeface="Book Antiqua" pitchFamily="18" charset="0"/>
              </a:rPr>
              <a:t> of phosphoric acid. Organic phosphates are important in </a:t>
            </a:r>
            <a:r>
              <a:rPr lang="en-US" sz="3800" b="1" dirty="0">
                <a:solidFill>
                  <a:srgbClr val="FF3399"/>
                </a:solidFill>
                <a:effectLst>
                  <a:outerShdw blurRad="38100" dist="38100" dir="2700000" algn="tl">
                    <a:srgbClr val="000000">
                      <a:alpha val="43137"/>
                    </a:srgbClr>
                  </a:outerShdw>
                </a:effectLst>
                <a:latin typeface="Book Antiqua" pitchFamily="18" charset="0"/>
                <a:hlinkClick r:id="rId9" tooltip="Biochemistry"/>
              </a:rPr>
              <a:t>biochemistry</a:t>
            </a:r>
            <a:r>
              <a:rPr lang="en-US" sz="3800" b="1" dirty="0">
                <a:solidFill>
                  <a:srgbClr val="FF3399"/>
                </a:solidFill>
                <a:effectLst>
                  <a:outerShdw blurRad="38100" dist="38100" dir="2700000" algn="tl">
                    <a:srgbClr val="000000">
                      <a:alpha val="43137"/>
                    </a:srgbClr>
                  </a:outerShdw>
                </a:effectLst>
                <a:latin typeface="Book Antiqua" pitchFamily="18" charset="0"/>
              </a:rPr>
              <a:t> and </a:t>
            </a:r>
            <a:r>
              <a:rPr lang="en-US" sz="3800" b="1" dirty="0">
                <a:solidFill>
                  <a:srgbClr val="FF3399"/>
                </a:solidFill>
                <a:effectLst>
                  <a:outerShdw blurRad="38100" dist="38100" dir="2700000" algn="tl">
                    <a:srgbClr val="000000">
                      <a:alpha val="43137"/>
                    </a:srgbClr>
                  </a:outerShdw>
                </a:effectLst>
                <a:latin typeface="Book Antiqua" pitchFamily="18" charset="0"/>
                <a:hlinkClick r:id="rId10" tooltip="Biogeochemistry"/>
              </a:rPr>
              <a:t>biogeochemistry</a:t>
            </a:r>
            <a:r>
              <a:rPr lang="en-US" sz="3800" b="1" dirty="0">
                <a:solidFill>
                  <a:srgbClr val="FF3399"/>
                </a:solidFill>
                <a:effectLst>
                  <a:outerShdw blurRad="38100" dist="38100" dir="2700000" algn="tl">
                    <a:srgbClr val="000000">
                      <a:alpha val="43137"/>
                    </a:srgbClr>
                  </a:outerShdw>
                </a:effectLst>
                <a:latin typeface="Book Antiqua" pitchFamily="18" charset="0"/>
              </a:rPr>
              <a:t> or </a:t>
            </a:r>
            <a:r>
              <a:rPr lang="en-US" sz="3800" b="1" dirty="0">
                <a:solidFill>
                  <a:srgbClr val="FF3399"/>
                </a:solidFill>
                <a:effectLst>
                  <a:outerShdw blurRad="38100" dist="38100" dir="2700000" algn="tl">
                    <a:srgbClr val="000000">
                      <a:alpha val="43137"/>
                    </a:srgbClr>
                  </a:outerShdw>
                </a:effectLst>
                <a:latin typeface="Book Antiqua" pitchFamily="18" charset="0"/>
                <a:hlinkClick r:id="rId11" tooltip="Ecology"/>
              </a:rPr>
              <a:t>ecology</a:t>
            </a:r>
            <a:r>
              <a:rPr lang="en-US" sz="3800" b="1" dirty="0">
                <a:solidFill>
                  <a:srgbClr val="FF3399"/>
                </a:solidFill>
                <a:effectLst>
                  <a:outerShdw blurRad="38100" dist="38100" dir="2700000" algn="tl">
                    <a:srgbClr val="000000">
                      <a:alpha val="43137"/>
                    </a:srgbClr>
                  </a:outerShdw>
                </a:effectLst>
                <a:latin typeface="Book Antiqua" pitchFamily="18" charset="0"/>
              </a:rPr>
              <a:t>. Inorganic phosphates are </a:t>
            </a:r>
            <a:r>
              <a:rPr lang="en-US" sz="3800" b="1" dirty="0">
                <a:solidFill>
                  <a:srgbClr val="FF3399"/>
                </a:solidFill>
                <a:effectLst>
                  <a:outerShdw blurRad="38100" dist="38100" dir="2700000" algn="tl">
                    <a:srgbClr val="000000">
                      <a:alpha val="43137"/>
                    </a:srgbClr>
                  </a:outerShdw>
                </a:effectLst>
                <a:latin typeface="Book Antiqua" pitchFamily="18" charset="0"/>
                <a:hlinkClick r:id="rId12" tooltip="Mining"/>
              </a:rPr>
              <a:t>mined</a:t>
            </a:r>
            <a:r>
              <a:rPr lang="en-US" sz="3800" b="1" dirty="0">
                <a:solidFill>
                  <a:srgbClr val="FF3399"/>
                </a:solidFill>
                <a:effectLst>
                  <a:outerShdw blurRad="38100" dist="38100" dir="2700000" algn="tl">
                    <a:srgbClr val="000000">
                      <a:alpha val="43137"/>
                    </a:srgbClr>
                  </a:outerShdw>
                </a:effectLst>
                <a:latin typeface="Book Antiqua" pitchFamily="18" charset="0"/>
              </a:rPr>
              <a:t> to obtain </a:t>
            </a:r>
            <a:r>
              <a:rPr lang="en-US" sz="3800" b="1" dirty="0">
                <a:solidFill>
                  <a:srgbClr val="FF3399"/>
                </a:solidFill>
                <a:effectLst>
                  <a:outerShdw blurRad="38100" dist="38100" dir="2700000" algn="tl">
                    <a:srgbClr val="000000">
                      <a:alpha val="43137"/>
                    </a:srgbClr>
                  </a:outerShdw>
                </a:effectLst>
                <a:latin typeface="Book Antiqua" pitchFamily="18" charset="0"/>
                <a:hlinkClick r:id="rId13" tooltip="Phosphorus"/>
              </a:rPr>
              <a:t>phosphorus</a:t>
            </a:r>
            <a:r>
              <a:rPr lang="en-US" sz="3800" b="1" dirty="0">
                <a:solidFill>
                  <a:srgbClr val="FF3399"/>
                </a:solidFill>
                <a:effectLst>
                  <a:outerShdw blurRad="38100" dist="38100" dir="2700000" algn="tl">
                    <a:srgbClr val="000000">
                      <a:alpha val="43137"/>
                    </a:srgbClr>
                  </a:outerShdw>
                </a:effectLst>
                <a:latin typeface="Book Antiqua" pitchFamily="18" charset="0"/>
              </a:rPr>
              <a:t> for use in agriculture and industry.</a:t>
            </a:r>
            <a:r>
              <a:rPr lang="en-US" sz="3800" b="1" baseline="30000" dirty="0">
                <a:solidFill>
                  <a:srgbClr val="FF3399"/>
                </a:solidFill>
                <a:effectLst>
                  <a:outerShdw blurRad="38100" dist="38100" dir="2700000" algn="tl">
                    <a:srgbClr val="000000">
                      <a:alpha val="43137"/>
                    </a:srgbClr>
                  </a:outerShdw>
                </a:effectLst>
                <a:latin typeface="Book Antiqua" pitchFamily="18" charset="0"/>
              </a:rPr>
              <a:t> </a:t>
            </a:r>
            <a:r>
              <a:rPr lang="en-US" sz="3800" b="1" dirty="0">
                <a:solidFill>
                  <a:srgbClr val="FF3399"/>
                </a:solidFill>
                <a:effectLst>
                  <a:outerShdw blurRad="38100" dist="38100" dir="2700000" algn="tl">
                    <a:srgbClr val="000000">
                      <a:alpha val="43137"/>
                    </a:srgbClr>
                  </a:outerShdw>
                </a:effectLst>
                <a:latin typeface="Book Antiqua" pitchFamily="18" charset="0"/>
              </a:rPr>
              <a:t>At elevated temperatures in the solid state, phosphates can </a:t>
            </a:r>
            <a:r>
              <a:rPr lang="en-US" sz="3800" b="1" dirty="0">
                <a:solidFill>
                  <a:srgbClr val="FF3399"/>
                </a:solidFill>
                <a:effectLst>
                  <a:outerShdw blurRad="38100" dist="38100" dir="2700000" algn="tl">
                    <a:srgbClr val="000000">
                      <a:alpha val="43137"/>
                    </a:srgbClr>
                  </a:outerShdw>
                </a:effectLst>
                <a:latin typeface="Book Antiqua" pitchFamily="18" charset="0"/>
                <a:hlinkClick r:id="rId14" tooltip="Condensation reaction"/>
              </a:rPr>
              <a:t>condense</a:t>
            </a:r>
            <a:r>
              <a:rPr lang="en-US" sz="3800" b="1" dirty="0">
                <a:solidFill>
                  <a:srgbClr val="FF3399"/>
                </a:solidFill>
                <a:effectLst>
                  <a:outerShdw blurRad="38100" dist="38100" dir="2700000" algn="tl">
                    <a:srgbClr val="000000">
                      <a:alpha val="43137"/>
                    </a:srgbClr>
                  </a:outerShdw>
                </a:effectLst>
                <a:latin typeface="Book Antiqua" pitchFamily="18" charset="0"/>
              </a:rPr>
              <a:t> to form </a:t>
            </a:r>
            <a:r>
              <a:rPr lang="en-US" sz="3800" b="1" dirty="0">
                <a:solidFill>
                  <a:srgbClr val="FF3399"/>
                </a:solidFill>
                <a:effectLst>
                  <a:outerShdw blurRad="38100" dist="38100" dir="2700000" algn="tl">
                    <a:srgbClr val="000000">
                      <a:alpha val="43137"/>
                    </a:srgbClr>
                  </a:outerShdw>
                </a:effectLst>
                <a:latin typeface="Book Antiqua" pitchFamily="18" charset="0"/>
                <a:hlinkClick r:id="rId15" tooltip="Pyrophosphate"/>
              </a:rPr>
              <a:t>pyrophosphates</a:t>
            </a:r>
            <a:r>
              <a:rPr lang="en-US" sz="3800" b="1" dirty="0">
                <a:solidFill>
                  <a:srgbClr val="FF3399"/>
                </a:solidFill>
                <a:effectLst>
                  <a:outerShdw blurRad="38100" dist="38100" dir="2700000" algn="tl">
                    <a:srgbClr val="000000">
                      <a:alpha val="43137"/>
                    </a:srgbClr>
                  </a:outerShdw>
                </a:effectLst>
                <a:latin typeface="Book Antiqua" pitchFamily="18" charset="0"/>
              </a:rPr>
              <a:t>.</a:t>
            </a:r>
          </a:p>
        </p:txBody>
      </p:sp>
    </p:spTree>
  </p:cSld>
  <p:clrMapOvr>
    <a:masterClrMapping/>
  </p:clrMapOvr>
  <p:transition spd="slow">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6" name="Content Placeholder 5"/>
          <p:cNvGraphicFramePr>
            <a:graphicFrameLocks noGrp="1"/>
          </p:cNvGraphicFramePr>
          <p:nvPr>
            <p:ph idx="1"/>
          </p:nvPr>
        </p:nvGraphicFramePr>
        <p:xfrm>
          <a:off x="2968340" y="1600199"/>
          <a:ext cx="3207319" cy="4525965"/>
        </p:xfrm>
        <a:graphic>
          <a:graphicData uri="http://schemas.openxmlformats.org/drawingml/2006/table">
            <a:tbl>
              <a:tblPr/>
              <a:tblGrid>
                <a:gridCol w="2028683"/>
                <a:gridCol w="1178636"/>
              </a:tblGrid>
              <a:tr h="274301">
                <a:tc>
                  <a:txBody>
                    <a:bodyPr/>
                    <a:lstStyle/>
                    <a:p>
                      <a:r>
                        <a:rPr lang="en-US" sz="1300" b="1"/>
                        <a:t>Atomic number</a:t>
                      </a:r>
                      <a:endParaRPr lang="en-US" sz="1300"/>
                    </a:p>
                  </a:txBody>
                  <a:tcPr marL="68575" marR="68575" marT="34288" marB="34288" anchor="ctr">
                    <a:lnL>
                      <a:noFill/>
                    </a:lnL>
                    <a:lnR>
                      <a:noFill/>
                    </a:lnR>
                    <a:lnT>
                      <a:noFill/>
                    </a:lnT>
                    <a:lnB>
                      <a:noFill/>
                    </a:lnB>
                  </a:tcPr>
                </a:tc>
                <a:tc>
                  <a:txBody>
                    <a:bodyPr/>
                    <a:lstStyle/>
                    <a:p>
                      <a:r>
                        <a:rPr lang="en-US" sz="1300"/>
                        <a:t>15</a:t>
                      </a:r>
                    </a:p>
                  </a:txBody>
                  <a:tcPr marL="68575" marR="68575" marT="34288" marB="34288" anchor="ctr">
                    <a:lnL>
                      <a:noFill/>
                    </a:lnL>
                    <a:lnR>
                      <a:noFill/>
                    </a:lnR>
                    <a:lnT>
                      <a:noFill/>
                    </a:lnT>
                    <a:lnB>
                      <a:noFill/>
                    </a:lnB>
                  </a:tcPr>
                </a:tc>
              </a:tr>
              <a:tr h="274301">
                <a:tc>
                  <a:txBody>
                    <a:bodyPr/>
                    <a:lstStyle/>
                    <a:p>
                      <a:r>
                        <a:rPr lang="en-US" sz="1300" b="1"/>
                        <a:t>Atomic mass</a:t>
                      </a:r>
                      <a:endParaRPr lang="en-US" sz="1300"/>
                    </a:p>
                  </a:txBody>
                  <a:tcPr marL="68575" marR="68575" marT="34288" marB="34288" anchor="ctr">
                    <a:lnL>
                      <a:noFill/>
                    </a:lnL>
                    <a:lnR>
                      <a:noFill/>
                    </a:lnR>
                    <a:lnT>
                      <a:noFill/>
                    </a:lnT>
                    <a:lnB>
                      <a:noFill/>
                    </a:lnB>
                  </a:tcPr>
                </a:tc>
                <a:tc>
                  <a:txBody>
                    <a:bodyPr/>
                    <a:lstStyle/>
                    <a:p>
                      <a:r>
                        <a:rPr lang="en-US" sz="1300"/>
                        <a:t>30,9738 g.mol</a:t>
                      </a:r>
                      <a:r>
                        <a:rPr lang="en-US" sz="1300" baseline="30000"/>
                        <a:t> -1</a:t>
                      </a:r>
                      <a:endParaRPr lang="en-US" sz="1300"/>
                    </a:p>
                  </a:txBody>
                  <a:tcPr marL="68575" marR="68575" marT="34288" marB="34288" anchor="ctr">
                    <a:lnL>
                      <a:noFill/>
                    </a:lnL>
                    <a:lnR>
                      <a:noFill/>
                    </a:lnR>
                    <a:lnT>
                      <a:noFill/>
                    </a:lnT>
                    <a:lnB>
                      <a:noFill/>
                    </a:lnB>
                  </a:tcPr>
                </a:tc>
              </a:tr>
              <a:tr h="274301">
                <a:tc>
                  <a:txBody>
                    <a:bodyPr/>
                    <a:lstStyle/>
                    <a:p>
                      <a:r>
                        <a:rPr lang="en-US" sz="1300" b="1"/>
                        <a:t>Oxidation states</a:t>
                      </a:r>
                      <a:endParaRPr lang="en-US" sz="1300"/>
                    </a:p>
                  </a:txBody>
                  <a:tcPr marL="68575" marR="68575" marT="34288" marB="34288" anchor="ctr">
                    <a:lnL>
                      <a:noFill/>
                    </a:lnL>
                    <a:lnR>
                      <a:noFill/>
                    </a:lnR>
                    <a:lnT>
                      <a:noFill/>
                    </a:lnT>
                    <a:lnB>
                      <a:noFill/>
                    </a:lnB>
                  </a:tcPr>
                </a:tc>
                <a:tc>
                  <a:txBody>
                    <a:bodyPr/>
                    <a:lstStyle/>
                    <a:p>
                      <a:r>
                        <a:rPr lang="en-US" sz="1300"/>
                        <a:t>± 3, 4, 5</a:t>
                      </a:r>
                    </a:p>
                  </a:txBody>
                  <a:tcPr marL="68575" marR="68575" marT="34288" marB="34288" anchor="ctr">
                    <a:lnL>
                      <a:noFill/>
                    </a:lnL>
                    <a:lnR>
                      <a:noFill/>
                    </a:lnR>
                    <a:lnT>
                      <a:noFill/>
                    </a:lnT>
                    <a:lnB>
                      <a:noFill/>
                    </a:lnB>
                  </a:tcPr>
                </a:tc>
              </a:tr>
              <a:tr h="480026">
                <a:tc>
                  <a:txBody>
                    <a:bodyPr/>
                    <a:lstStyle/>
                    <a:p>
                      <a:r>
                        <a:rPr lang="en-US" sz="1300" b="1"/>
                        <a:t>Electronegativity according to Pauling</a:t>
                      </a:r>
                      <a:endParaRPr lang="en-US" sz="1300"/>
                    </a:p>
                  </a:txBody>
                  <a:tcPr marL="68575" marR="68575" marT="34288" marB="34288" anchor="ctr">
                    <a:lnL>
                      <a:noFill/>
                    </a:lnL>
                    <a:lnR>
                      <a:noFill/>
                    </a:lnR>
                    <a:lnT>
                      <a:noFill/>
                    </a:lnT>
                    <a:lnB>
                      <a:noFill/>
                    </a:lnB>
                  </a:tcPr>
                </a:tc>
                <a:tc>
                  <a:txBody>
                    <a:bodyPr/>
                    <a:lstStyle/>
                    <a:p>
                      <a:r>
                        <a:rPr lang="en-US" sz="1300"/>
                        <a:t>2,1</a:t>
                      </a:r>
                    </a:p>
                  </a:txBody>
                  <a:tcPr marL="68575" marR="68575" marT="34288" marB="34288" anchor="ctr">
                    <a:lnL>
                      <a:noFill/>
                    </a:lnL>
                    <a:lnR>
                      <a:noFill/>
                    </a:lnR>
                    <a:lnT>
                      <a:noFill/>
                    </a:lnT>
                    <a:lnB>
                      <a:noFill/>
                    </a:lnB>
                  </a:tcPr>
                </a:tc>
              </a:tr>
              <a:tr h="274301">
                <a:tc>
                  <a:txBody>
                    <a:bodyPr/>
                    <a:lstStyle/>
                    <a:p>
                      <a:r>
                        <a:rPr lang="en-US" sz="1300" b="1"/>
                        <a:t>Density</a:t>
                      </a:r>
                      <a:endParaRPr lang="en-US" sz="1300"/>
                    </a:p>
                  </a:txBody>
                  <a:tcPr marL="68575" marR="68575" marT="34288" marB="34288" anchor="ctr">
                    <a:lnL>
                      <a:noFill/>
                    </a:lnL>
                    <a:lnR>
                      <a:noFill/>
                    </a:lnR>
                    <a:lnT>
                      <a:noFill/>
                    </a:lnT>
                    <a:lnB>
                      <a:noFill/>
                    </a:lnB>
                  </a:tcPr>
                </a:tc>
                <a:tc>
                  <a:txBody>
                    <a:bodyPr/>
                    <a:lstStyle/>
                    <a:p>
                      <a:r>
                        <a:rPr lang="en-US" sz="1300"/>
                        <a:t>1,82 g/ml at 20°C</a:t>
                      </a:r>
                    </a:p>
                  </a:txBody>
                  <a:tcPr marL="68575" marR="68575" marT="34288" marB="34288" anchor="ctr">
                    <a:lnL>
                      <a:noFill/>
                    </a:lnL>
                    <a:lnR>
                      <a:noFill/>
                    </a:lnR>
                    <a:lnT>
                      <a:noFill/>
                    </a:lnT>
                    <a:lnB>
                      <a:noFill/>
                    </a:lnB>
                  </a:tcPr>
                </a:tc>
              </a:tr>
              <a:tr h="274301">
                <a:tc>
                  <a:txBody>
                    <a:bodyPr/>
                    <a:lstStyle/>
                    <a:p>
                      <a:r>
                        <a:rPr lang="en-US" sz="1300" b="1"/>
                        <a:t>Melting point</a:t>
                      </a:r>
                      <a:endParaRPr lang="en-US" sz="1300"/>
                    </a:p>
                  </a:txBody>
                  <a:tcPr marL="68575" marR="68575" marT="34288" marB="34288" anchor="ctr">
                    <a:lnL>
                      <a:noFill/>
                    </a:lnL>
                    <a:lnR>
                      <a:noFill/>
                    </a:lnR>
                    <a:lnT>
                      <a:noFill/>
                    </a:lnT>
                    <a:lnB>
                      <a:noFill/>
                    </a:lnB>
                  </a:tcPr>
                </a:tc>
                <a:tc>
                  <a:txBody>
                    <a:bodyPr/>
                    <a:lstStyle/>
                    <a:p>
                      <a:r>
                        <a:rPr lang="en-US" sz="1300"/>
                        <a:t>44,2 °C</a:t>
                      </a:r>
                    </a:p>
                  </a:txBody>
                  <a:tcPr marL="68575" marR="68575" marT="34288" marB="34288" anchor="ctr">
                    <a:lnL>
                      <a:noFill/>
                    </a:lnL>
                    <a:lnR>
                      <a:noFill/>
                    </a:lnR>
                    <a:lnT>
                      <a:noFill/>
                    </a:lnT>
                    <a:lnB>
                      <a:noFill/>
                    </a:lnB>
                  </a:tcPr>
                </a:tc>
              </a:tr>
              <a:tr h="274301">
                <a:tc>
                  <a:txBody>
                    <a:bodyPr/>
                    <a:lstStyle/>
                    <a:p>
                      <a:r>
                        <a:rPr lang="en-US" sz="1300" b="1"/>
                        <a:t>Boiling point</a:t>
                      </a:r>
                      <a:endParaRPr lang="en-US" sz="1300"/>
                    </a:p>
                  </a:txBody>
                  <a:tcPr marL="68575" marR="68575" marT="34288" marB="34288" anchor="ctr">
                    <a:lnL>
                      <a:noFill/>
                    </a:lnL>
                    <a:lnR>
                      <a:noFill/>
                    </a:lnR>
                    <a:lnT>
                      <a:noFill/>
                    </a:lnT>
                    <a:lnB>
                      <a:noFill/>
                    </a:lnB>
                  </a:tcPr>
                </a:tc>
                <a:tc>
                  <a:txBody>
                    <a:bodyPr/>
                    <a:lstStyle/>
                    <a:p>
                      <a:r>
                        <a:rPr lang="en-US" sz="1300"/>
                        <a:t>280 °C</a:t>
                      </a:r>
                    </a:p>
                  </a:txBody>
                  <a:tcPr marL="68575" marR="68575" marT="34288" marB="34288" anchor="ctr">
                    <a:lnL>
                      <a:noFill/>
                    </a:lnL>
                    <a:lnR>
                      <a:noFill/>
                    </a:lnR>
                    <a:lnT>
                      <a:noFill/>
                    </a:lnT>
                    <a:lnB>
                      <a:noFill/>
                    </a:lnB>
                  </a:tcPr>
                </a:tc>
              </a:tr>
              <a:tr h="274301">
                <a:tc>
                  <a:txBody>
                    <a:bodyPr/>
                    <a:lstStyle/>
                    <a:p>
                      <a:r>
                        <a:rPr lang="en-US" sz="1300" b="1"/>
                        <a:t>Vanderwaals radius</a:t>
                      </a:r>
                      <a:endParaRPr lang="en-US" sz="1300"/>
                    </a:p>
                  </a:txBody>
                  <a:tcPr marL="68575" marR="68575" marT="34288" marB="34288" anchor="ctr">
                    <a:lnL>
                      <a:noFill/>
                    </a:lnL>
                    <a:lnR>
                      <a:noFill/>
                    </a:lnR>
                    <a:lnT>
                      <a:noFill/>
                    </a:lnT>
                    <a:lnB>
                      <a:noFill/>
                    </a:lnB>
                  </a:tcPr>
                </a:tc>
                <a:tc>
                  <a:txBody>
                    <a:bodyPr/>
                    <a:lstStyle/>
                    <a:p>
                      <a:r>
                        <a:rPr lang="en-US" sz="1300"/>
                        <a:t>1,04 Å</a:t>
                      </a:r>
                    </a:p>
                  </a:txBody>
                  <a:tcPr marL="68575" marR="68575" marT="34288" marB="34288" anchor="ctr">
                    <a:lnL>
                      <a:noFill/>
                    </a:lnL>
                    <a:lnR>
                      <a:noFill/>
                    </a:lnR>
                    <a:lnT>
                      <a:noFill/>
                    </a:lnT>
                    <a:lnB>
                      <a:noFill/>
                    </a:lnB>
                  </a:tcPr>
                </a:tc>
              </a:tr>
              <a:tr h="274301">
                <a:tc>
                  <a:txBody>
                    <a:bodyPr/>
                    <a:lstStyle/>
                    <a:p>
                      <a:r>
                        <a:rPr lang="en-US" sz="1300" b="1"/>
                        <a:t>Ionic radius</a:t>
                      </a:r>
                      <a:endParaRPr lang="en-US" sz="1300"/>
                    </a:p>
                  </a:txBody>
                  <a:tcPr marL="68575" marR="68575" marT="34288" marB="34288" anchor="ctr">
                    <a:lnL>
                      <a:noFill/>
                    </a:lnL>
                    <a:lnR>
                      <a:noFill/>
                    </a:lnR>
                    <a:lnT>
                      <a:noFill/>
                    </a:lnT>
                    <a:lnB>
                      <a:noFill/>
                    </a:lnB>
                  </a:tcPr>
                </a:tc>
                <a:tc>
                  <a:txBody>
                    <a:bodyPr/>
                    <a:lstStyle/>
                    <a:p>
                      <a:r>
                        <a:rPr lang="en-US" sz="1300"/>
                        <a:t>0,34 Å</a:t>
                      </a:r>
                    </a:p>
                  </a:txBody>
                  <a:tcPr marL="68575" marR="68575" marT="34288" marB="34288" anchor="ctr">
                    <a:lnL>
                      <a:noFill/>
                    </a:lnL>
                    <a:lnR>
                      <a:noFill/>
                    </a:lnR>
                    <a:lnT>
                      <a:noFill/>
                    </a:lnT>
                    <a:lnB>
                      <a:noFill/>
                    </a:lnB>
                  </a:tcPr>
                </a:tc>
              </a:tr>
              <a:tr h="274301">
                <a:tc>
                  <a:txBody>
                    <a:bodyPr/>
                    <a:lstStyle/>
                    <a:p>
                      <a:r>
                        <a:rPr lang="en-US" sz="1300" b="1"/>
                        <a:t>Atomic radius</a:t>
                      </a:r>
                      <a:endParaRPr lang="en-US" sz="1300"/>
                    </a:p>
                  </a:txBody>
                  <a:tcPr marL="68575" marR="68575" marT="34288" marB="34288" anchor="ctr">
                    <a:lnL>
                      <a:noFill/>
                    </a:lnL>
                    <a:lnR>
                      <a:noFill/>
                    </a:lnR>
                    <a:lnT>
                      <a:noFill/>
                    </a:lnT>
                    <a:lnB>
                      <a:noFill/>
                    </a:lnB>
                  </a:tcPr>
                </a:tc>
                <a:tc>
                  <a:txBody>
                    <a:bodyPr/>
                    <a:lstStyle/>
                    <a:p>
                      <a:r>
                        <a:rPr lang="en-US" sz="1300"/>
                        <a:t>1,28 Å</a:t>
                      </a:r>
                    </a:p>
                  </a:txBody>
                  <a:tcPr marL="68575" marR="68575" marT="34288" marB="34288" anchor="ctr">
                    <a:lnL>
                      <a:noFill/>
                    </a:lnL>
                    <a:lnR>
                      <a:noFill/>
                    </a:lnR>
                    <a:lnT>
                      <a:noFill/>
                    </a:lnT>
                    <a:lnB>
                      <a:noFill/>
                    </a:lnB>
                  </a:tcPr>
                </a:tc>
              </a:tr>
              <a:tr h="274301">
                <a:tc>
                  <a:txBody>
                    <a:bodyPr/>
                    <a:lstStyle/>
                    <a:p>
                      <a:r>
                        <a:rPr lang="en-US" sz="1300" b="1"/>
                        <a:t>Electronic shell</a:t>
                      </a:r>
                      <a:endParaRPr lang="en-US" sz="1300"/>
                    </a:p>
                  </a:txBody>
                  <a:tcPr marL="68575" marR="68575" marT="34288" marB="34288" anchor="ctr">
                    <a:lnL>
                      <a:noFill/>
                    </a:lnL>
                    <a:lnR>
                      <a:noFill/>
                    </a:lnR>
                    <a:lnT>
                      <a:noFill/>
                    </a:lnT>
                    <a:lnB>
                      <a:noFill/>
                    </a:lnB>
                  </a:tcPr>
                </a:tc>
                <a:tc>
                  <a:txBody>
                    <a:bodyPr/>
                    <a:lstStyle/>
                    <a:p>
                      <a:r>
                        <a:rPr lang="en-US" sz="1300"/>
                        <a:t>[Ne]3s23p3</a:t>
                      </a:r>
                    </a:p>
                  </a:txBody>
                  <a:tcPr marL="68575" marR="68575" marT="34288" marB="34288" anchor="ctr">
                    <a:lnL>
                      <a:noFill/>
                    </a:lnL>
                    <a:lnR>
                      <a:noFill/>
                    </a:lnR>
                    <a:lnT>
                      <a:noFill/>
                    </a:lnT>
                    <a:lnB>
                      <a:noFill/>
                    </a:lnB>
                  </a:tcPr>
                </a:tc>
              </a:tr>
              <a:tr h="274301">
                <a:tc>
                  <a:txBody>
                    <a:bodyPr/>
                    <a:lstStyle/>
                    <a:p>
                      <a:r>
                        <a:rPr lang="en-US" sz="1300" b="1"/>
                        <a:t>Energy of first ionisation</a:t>
                      </a:r>
                      <a:endParaRPr lang="en-US" sz="1300"/>
                    </a:p>
                  </a:txBody>
                  <a:tcPr marL="68575" marR="68575" marT="34288" marB="34288" anchor="ctr">
                    <a:lnL>
                      <a:noFill/>
                    </a:lnL>
                    <a:lnR>
                      <a:noFill/>
                    </a:lnR>
                    <a:lnT>
                      <a:noFill/>
                    </a:lnT>
                    <a:lnB>
                      <a:noFill/>
                    </a:lnB>
                  </a:tcPr>
                </a:tc>
                <a:tc>
                  <a:txBody>
                    <a:bodyPr/>
                    <a:lstStyle/>
                    <a:p>
                      <a:r>
                        <a:rPr lang="en-US" sz="1300"/>
                        <a:t>10,118 eV</a:t>
                      </a:r>
                    </a:p>
                  </a:txBody>
                  <a:tcPr marL="68575" marR="68575" marT="34288" marB="34288" anchor="ctr">
                    <a:lnL>
                      <a:noFill/>
                    </a:lnL>
                    <a:lnR>
                      <a:noFill/>
                    </a:lnR>
                    <a:lnT>
                      <a:noFill/>
                    </a:lnT>
                    <a:lnB>
                      <a:noFill/>
                    </a:lnB>
                  </a:tcPr>
                </a:tc>
              </a:tr>
              <a:tr h="274301">
                <a:tc>
                  <a:txBody>
                    <a:bodyPr/>
                    <a:lstStyle/>
                    <a:p>
                      <a:r>
                        <a:rPr lang="en-US" sz="1300" b="1"/>
                        <a:t>Energy of second ionisation</a:t>
                      </a:r>
                      <a:endParaRPr lang="en-US" sz="1300"/>
                    </a:p>
                  </a:txBody>
                  <a:tcPr marL="68575" marR="68575" marT="34288" marB="34288" anchor="ctr">
                    <a:lnL>
                      <a:noFill/>
                    </a:lnL>
                    <a:lnR>
                      <a:noFill/>
                    </a:lnR>
                    <a:lnT>
                      <a:noFill/>
                    </a:lnT>
                    <a:lnB>
                      <a:noFill/>
                    </a:lnB>
                  </a:tcPr>
                </a:tc>
                <a:tc>
                  <a:txBody>
                    <a:bodyPr/>
                    <a:lstStyle/>
                    <a:p>
                      <a:r>
                        <a:rPr lang="en-US" sz="1300"/>
                        <a:t>19,725 eV</a:t>
                      </a:r>
                    </a:p>
                  </a:txBody>
                  <a:tcPr marL="68575" marR="68575" marT="34288" marB="34288" anchor="ctr">
                    <a:lnL>
                      <a:noFill/>
                    </a:lnL>
                    <a:lnR>
                      <a:noFill/>
                    </a:lnR>
                    <a:lnT>
                      <a:noFill/>
                    </a:lnT>
                    <a:lnB>
                      <a:noFill/>
                    </a:lnB>
                  </a:tcPr>
                </a:tc>
              </a:tr>
              <a:tr h="274301">
                <a:tc>
                  <a:txBody>
                    <a:bodyPr/>
                    <a:lstStyle/>
                    <a:p>
                      <a:r>
                        <a:rPr lang="en-US" sz="1300" b="1"/>
                        <a:t>Energy of third ionisation</a:t>
                      </a:r>
                      <a:endParaRPr lang="en-US" sz="1300"/>
                    </a:p>
                  </a:txBody>
                  <a:tcPr marL="68575" marR="68575" marT="34288" marB="34288" anchor="ctr">
                    <a:lnL>
                      <a:noFill/>
                    </a:lnL>
                    <a:lnR>
                      <a:noFill/>
                    </a:lnR>
                    <a:lnT>
                      <a:noFill/>
                    </a:lnT>
                    <a:lnB>
                      <a:noFill/>
                    </a:lnB>
                  </a:tcPr>
                </a:tc>
                <a:tc>
                  <a:txBody>
                    <a:bodyPr/>
                    <a:lstStyle/>
                    <a:p>
                      <a:r>
                        <a:rPr lang="en-US" sz="1300"/>
                        <a:t>29,141 eV</a:t>
                      </a:r>
                    </a:p>
                  </a:txBody>
                  <a:tcPr marL="68575" marR="68575" marT="34288" marB="34288" anchor="ctr">
                    <a:lnL>
                      <a:noFill/>
                    </a:lnL>
                    <a:lnR>
                      <a:noFill/>
                    </a:lnR>
                    <a:lnT>
                      <a:noFill/>
                    </a:lnT>
                    <a:lnB>
                      <a:noFill/>
                    </a:lnB>
                  </a:tcPr>
                </a:tc>
              </a:tr>
              <a:tr h="480026">
                <a:tc>
                  <a:txBody>
                    <a:bodyPr/>
                    <a:lstStyle/>
                    <a:p>
                      <a:r>
                        <a:rPr lang="en-US" sz="1300" b="1"/>
                        <a:t>Discovered by</a:t>
                      </a:r>
                      <a:endParaRPr lang="en-US" sz="1300"/>
                    </a:p>
                  </a:txBody>
                  <a:tcPr marL="68575" marR="68575" marT="34288" marB="34288" anchor="ctr">
                    <a:lnL>
                      <a:noFill/>
                    </a:lnL>
                    <a:lnR>
                      <a:noFill/>
                    </a:lnR>
                    <a:lnT>
                      <a:noFill/>
                    </a:lnT>
                    <a:lnB>
                      <a:noFill/>
                    </a:lnB>
                  </a:tcPr>
                </a:tc>
                <a:tc>
                  <a:txBody>
                    <a:bodyPr/>
                    <a:lstStyle/>
                    <a:p>
                      <a:r>
                        <a:rPr lang="en-US" sz="1300" dirty="0" err="1"/>
                        <a:t>Hennig</a:t>
                      </a:r>
                      <a:r>
                        <a:rPr lang="en-US" sz="1300" dirty="0"/>
                        <a:t> Brandt in 1669</a:t>
                      </a:r>
                    </a:p>
                  </a:txBody>
                  <a:tcPr marL="68575" marR="68575" marT="34288" marB="34288" anchor="ctr">
                    <a:lnL>
                      <a:noFill/>
                    </a:lnL>
                    <a:lnR>
                      <a:noFill/>
                    </a:lnR>
                    <a:lnT>
                      <a:noFill/>
                    </a:lnT>
                    <a:lnB>
                      <a:noFill/>
                    </a:lnB>
                  </a:tcPr>
                </a:tc>
              </a:tr>
            </a:tbl>
          </a:graphicData>
        </a:graphic>
      </p:graphicFrame>
      <p:pic>
        <p:nvPicPr>
          <p:cNvPr id="3074"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102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graphicFrame>
        <p:nvGraphicFramePr>
          <p:cNvPr id="8" name="Table 7"/>
          <p:cNvGraphicFramePr>
            <a:graphicFrameLocks noGrp="1"/>
          </p:cNvGraphicFramePr>
          <p:nvPr/>
        </p:nvGraphicFramePr>
        <p:xfrm>
          <a:off x="0" y="1"/>
          <a:ext cx="9144000" cy="6925945"/>
        </p:xfrm>
        <a:graphic>
          <a:graphicData uri="http://schemas.openxmlformats.org/drawingml/2006/table">
            <a:tbl>
              <a:tblPr>
                <a:tableStyleId>{2D5ABB26-0587-4C30-8999-92F81FD0307C}</a:tableStyleId>
              </a:tblPr>
              <a:tblGrid>
                <a:gridCol w="6019800"/>
                <a:gridCol w="3124200"/>
              </a:tblGrid>
              <a:tr h="436914">
                <a:tc>
                  <a:txBody>
                    <a:bodyPr/>
                    <a:lstStyle/>
                    <a:p>
                      <a:pPr algn="l"/>
                      <a:r>
                        <a:rPr lang="en-US" sz="2500" b="1" dirty="0">
                          <a:solidFill>
                            <a:srgbClr val="0000FF"/>
                          </a:solidFill>
                          <a:effectLst>
                            <a:outerShdw blurRad="38100" dist="38100" dir="2700000" algn="tl">
                              <a:srgbClr val="000000">
                                <a:alpha val="43137"/>
                              </a:srgbClr>
                            </a:outerShdw>
                          </a:effectLst>
                        </a:rPr>
                        <a:t>Atomic number</a:t>
                      </a:r>
                    </a:p>
                  </a:txBody>
                  <a:tcPr marL="61576" marR="61576" marT="30788" marB="30788" anchor="ctr"/>
                </a:tc>
                <a:tc>
                  <a:txBody>
                    <a:bodyPr/>
                    <a:lstStyle/>
                    <a:p>
                      <a:pPr algn="l"/>
                      <a:r>
                        <a:rPr lang="en-US" sz="2500" b="1" dirty="0">
                          <a:solidFill>
                            <a:srgbClr val="FF0066"/>
                          </a:solidFill>
                          <a:effectLst>
                            <a:outerShdw blurRad="38100" dist="38100" dir="2700000" algn="tl">
                              <a:srgbClr val="000000">
                                <a:alpha val="43137"/>
                              </a:srgbClr>
                            </a:outerShdw>
                          </a:effectLst>
                        </a:rPr>
                        <a:t>15</a:t>
                      </a:r>
                    </a:p>
                  </a:txBody>
                  <a:tcPr marL="61576" marR="61576" marT="30788" marB="30788" anchor="ctr"/>
                </a:tc>
              </a:tr>
              <a:tr h="517609">
                <a:tc>
                  <a:txBody>
                    <a:bodyPr/>
                    <a:lstStyle/>
                    <a:p>
                      <a:pPr algn="l"/>
                      <a:r>
                        <a:rPr lang="en-US" sz="2500" b="1" dirty="0">
                          <a:solidFill>
                            <a:srgbClr val="0000FF"/>
                          </a:solidFill>
                          <a:effectLst>
                            <a:outerShdw blurRad="38100" dist="38100" dir="2700000" algn="tl">
                              <a:srgbClr val="000000">
                                <a:alpha val="43137"/>
                              </a:srgbClr>
                            </a:outerShdw>
                          </a:effectLst>
                        </a:rPr>
                        <a:t>Atomic mass</a:t>
                      </a:r>
                    </a:p>
                  </a:txBody>
                  <a:tcPr marL="61576" marR="61576" marT="30788" marB="30788" anchor="ctr"/>
                </a:tc>
                <a:tc>
                  <a:txBody>
                    <a:bodyPr/>
                    <a:lstStyle/>
                    <a:p>
                      <a:pPr algn="l"/>
                      <a:r>
                        <a:rPr lang="en-US" sz="2500" b="1" dirty="0">
                          <a:solidFill>
                            <a:srgbClr val="FF0066"/>
                          </a:solidFill>
                          <a:effectLst>
                            <a:outerShdw blurRad="38100" dist="38100" dir="2700000" algn="tl">
                              <a:srgbClr val="000000">
                                <a:alpha val="43137"/>
                              </a:srgbClr>
                            </a:outerShdw>
                          </a:effectLst>
                        </a:rPr>
                        <a:t>30,9738 g.mol</a:t>
                      </a:r>
                      <a:r>
                        <a:rPr lang="en-US" sz="2500" b="1" baseline="30000" dirty="0">
                          <a:solidFill>
                            <a:srgbClr val="FF0066"/>
                          </a:solidFill>
                          <a:effectLst>
                            <a:outerShdw blurRad="38100" dist="38100" dir="2700000" algn="tl">
                              <a:srgbClr val="000000">
                                <a:alpha val="43137"/>
                              </a:srgbClr>
                            </a:outerShdw>
                          </a:effectLst>
                        </a:rPr>
                        <a:t> -1</a:t>
                      </a:r>
                      <a:endParaRPr lang="en-US" sz="2500" b="1" dirty="0">
                        <a:solidFill>
                          <a:srgbClr val="FF0066"/>
                        </a:solidFill>
                        <a:effectLst>
                          <a:outerShdw blurRad="38100" dist="38100" dir="2700000" algn="tl">
                            <a:srgbClr val="000000">
                              <a:alpha val="43137"/>
                            </a:srgbClr>
                          </a:outerShdw>
                        </a:effectLst>
                      </a:endParaRPr>
                    </a:p>
                  </a:txBody>
                  <a:tcPr marL="61576" marR="61576" marT="30788" marB="30788" anchor="ctr"/>
                </a:tc>
              </a:tr>
              <a:tr h="436914">
                <a:tc>
                  <a:txBody>
                    <a:bodyPr/>
                    <a:lstStyle/>
                    <a:p>
                      <a:pPr algn="l"/>
                      <a:r>
                        <a:rPr lang="en-US" sz="2500" b="1" dirty="0">
                          <a:solidFill>
                            <a:srgbClr val="0000FF"/>
                          </a:solidFill>
                          <a:effectLst>
                            <a:outerShdw blurRad="38100" dist="38100" dir="2700000" algn="tl">
                              <a:srgbClr val="000000">
                                <a:alpha val="43137"/>
                              </a:srgbClr>
                            </a:outerShdw>
                          </a:effectLst>
                        </a:rPr>
                        <a:t>Oxidation states</a:t>
                      </a:r>
                    </a:p>
                  </a:txBody>
                  <a:tcPr marL="61576" marR="61576" marT="30788" marB="30788" anchor="ctr"/>
                </a:tc>
                <a:tc>
                  <a:txBody>
                    <a:bodyPr/>
                    <a:lstStyle/>
                    <a:p>
                      <a:pPr algn="l"/>
                      <a:r>
                        <a:rPr lang="en-US" sz="2500" b="1" dirty="0">
                          <a:solidFill>
                            <a:srgbClr val="FF0066"/>
                          </a:solidFill>
                          <a:effectLst>
                            <a:outerShdw blurRad="38100" dist="38100" dir="2700000" algn="tl">
                              <a:srgbClr val="000000">
                                <a:alpha val="43137"/>
                              </a:srgbClr>
                            </a:outerShdw>
                          </a:effectLst>
                        </a:rPr>
                        <a:t>± 3, 4, 5</a:t>
                      </a:r>
                    </a:p>
                  </a:txBody>
                  <a:tcPr marL="61576" marR="61576" marT="30788" marB="30788" anchor="ctr"/>
                </a:tc>
              </a:tr>
              <a:tr h="532685">
                <a:tc>
                  <a:txBody>
                    <a:bodyPr/>
                    <a:lstStyle/>
                    <a:p>
                      <a:pPr algn="l"/>
                      <a:r>
                        <a:rPr lang="en-US" sz="2500" b="1" dirty="0" err="1">
                          <a:solidFill>
                            <a:srgbClr val="0000FF"/>
                          </a:solidFill>
                          <a:effectLst>
                            <a:outerShdw blurRad="38100" dist="38100" dir="2700000" algn="tl">
                              <a:srgbClr val="000000">
                                <a:alpha val="43137"/>
                              </a:srgbClr>
                            </a:outerShdw>
                          </a:effectLst>
                        </a:rPr>
                        <a:t>Electronegativity</a:t>
                      </a:r>
                      <a:r>
                        <a:rPr lang="en-US" sz="2500" b="1" dirty="0">
                          <a:solidFill>
                            <a:srgbClr val="0000FF"/>
                          </a:solidFill>
                          <a:effectLst>
                            <a:outerShdw blurRad="38100" dist="38100" dir="2700000" algn="tl">
                              <a:srgbClr val="000000">
                                <a:alpha val="43137"/>
                              </a:srgbClr>
                            </a:outerShdw>
                          </a:effectLst>
                        </a:rPr>
                        <a:t> according to Pauling</a:t>
                      </a:r>
                    </a:p>
                  </a:txBody>
                  <a:tcPr marL="61576" marR="61576" marT="30788" marB="30788" anchor="ctr"/>
                </a:tc>
                <a:tc>
                  <a:txBody>
                    <a:bodyPr/>
                    <a:lstStyle/>
                    <a:p>
                      <a:pPr algn="l"/>
                      <a:r>
                        <a:rPr lang="en-US" sz="2500" b="1" dirty="0">
                          <a:solidFill>
                            <a:srgbClr val="FF0066"/>
                          </a:solidFill>
                          <a:effectLst>
                            <a:outerShdw blurRad="38100" dist="38100" dir="2700000" algn="tl">
                              <a:srgbClr val="000000">
                                <a:alpha val="43137"/>
                              </a:srgbClr>
                            </a:outerShdw>
                          </a:effectLst>
                        </a:rPr>
                        <a:t>2,1</a:t>
                      </a:r>
                    </a:p>
                  </a:txBody>
                  <a:tcPr marL="61576" marR="61576" marT="30788" marB="30788" anchor="ctr"/>
                </a:tc>
              </a:tr>
              <a:tr h="436914">
                <a:tc>
                  <a:txBody>
                    <a:bodyPr/>
                    <a:lstStyle/>
                    <a:p>
                      <a:pPr algn="l"/>
                      <a:r>
                        <a:rPr lang="en-US" sz="2500" b="1" dirty="0">
                          <a:solidFill>
                            <a:srgbClr val="0000FF"/>
                          </a:solidFill>
                          <a:effectLst>
                            <a:outerShdw blurRad="38100" dist="38100" dir="2700000" algn="tl">
                              <a:srgbClr val="000000">
                                <a:alpha val="43137"/>
                              </a:srgbClr>
                            </a:outerShdw>
                          </a:effectLst>
                        </a:rPr>
                        <a:t>Density</a:t>
                      </a:r>
                    </a:p>
                  </a:txBody>
                  <a:tcPr marL="61576" marR="61576" marT="30788" marB="30788" anchor="ctr"/>
                </a:tc>
                <a:tc>
                  <a:txBody>
                    <a:bodyPr/>
                    <a:lstStyle/>
                    <a:p>
                      <a:pPr algn="l"/>
                      <a:r>
                        <a:rPr lang="en-US" sz="2500" b="1" dirty="0">
                          <a:solidFill>
                            <a:srgbClr val="FF0066"/>
                          </a:solidFill>
                          <a:effectLst>
                            <a:outerShdw blurRad="38100" dist="38100" dir="2700000" algn="tl">
                              <a:srgbClr val="000000">
                                <a:alpha val="43137"/>
                              </a:srgbClr>
                            </a:outerShdw>
                          </a:effectLst>
                        </a:rPr>
                        <a:t>1,82 g/ml at 20°C</a:t>
                      </a:r>
                    </a:p>
                  </a:txBody>
                  <a:tcPr marL="61576" marR="61576" marT="30788" marB="30788" anchor="ctr"/>
                </a:tc>
              </a:tr>
              <a:tr h="436914">
                <a:tc>
                  <a:txBody>
                    <a:bodyPr/>
                    <a:lstStyle/>
                    <a:p>
                      <a:pPr algn="l"/>
                      <a:r>
                        <a:rPr lang="en-US" sz="2500" b="1" dirty="0">
                          <a:solidFill>
                            <a:srgbClr val="0000FF"/>
                          </a:solidFill>
                          <a:effectLst>
                            <a:outerShdw blurRad="38100" dist="38100" dir="2700000" algn="tl">
                              <a:srgbClr val="000000">
                                <a:alpha val="43137"/>
                              </a:srgbClr>
                            </a:outerShdw>
                          </a:effectLst>
                        </a:rPr>
                        <a:t>Melting point</a:t>
                      </a:r>
                    </a:p>
                  </a:txBody>
                  <a:tcPr marL="61576" marR="61576" marT="30788" marB="30788" anchor="ctr"/>
                </a:tc>
                <a:tc>
                  <a:txBody>
                    <a:bodyPr/>
                    <a:lstStyle/>
                    <a:p>
                      <a:pPr algn="l"/>
                      <a:r>
                        <a:rPr lang="en-US" sz="2500" b="1" dirty="0">
                          <a:solidFill>
                            <a:srgbClr val="FF0066"/>
                          </a:solidFill>
                          <a:effectLst>
                            <a:outerShdw blurRad="38100" dist="38100" dir="2700000" algn="tl">
                              <a:srgbClr val="000000">
                                <a:alpha val="43137"/>
                              </a:srgbClr>
                            </a:outerShdw>
                          </a:effectLst>
                        </a:rPr>
                        <a:t>44,2 °C</a:t>
                      </a:r>
                    </a:p>
                  </a:txBody>
                  <a:tcPr marL="61576" marR="61576" marT="30788" marB="30788" anchor="ctr"/>
                </a:tc>
              </a:tr>
              <a:tr h="436914">
                <a:tc>
                  <a:txBody>
                    <a:bodyPr/>
                    <a:lstStyle/>
                    <a:p>
                      <a:pPr algn="l"/>
                      <a:r>
                        <a:rPr lang="en-US" sz="2500" b="1" dirty="0">
                          <a:solidFill>
                            <a:srgbClr val="0000FF"/>
                          </a:solidFill>
                          <a:effectLst>
                            <a:outerShdw blurRad="38100" dist="38100" dir="2700000" algn="tl">
                              <a:srgbClr val="000000">
                                <a:alpha val="43137"/>
                              </a:srgbClr>
                            </a:outerShdw>
                          </a:effectLst>
                        </a:rPr>
                        <a:t>Boiling point</a:t>
                      </a:r>
                    </a:p>
                  </a:txBody>
                  <a:tcPr marL="61576" marR="61576" marT="30788" marB="30788" anchor="ctr"/>
                </a:tc>
                <a:tc>
                  <a:txBody>
                    <a:bodyPr/>
                    <a:lstStyle/>
                    <a:p>
                      <a:pPr algn="l"/>
                      <a:r>
                        <a:rPr lang="en-US" sz="2500" b="1" dirty="0">
                          <a:solidFill>
                            <a:srgbClr val="FF0066"/>
                          </a:solidFill>
                          <a:effectLst>
                            <a:outerShdw blurRad="38100" dist="38100" dir="2700000" algn="tl">
                              <a:srgbClr val="000000">
                                <a:alpha val="43137"/>
                              </a:srgbClr>
                            </a:outerShdw>
                          </a:effectLst>
                        </a:rPr>
                        <a:t>280 °C</a:t>
                      </a:r>
                    </a:p>
                  </a:txBody>
                  <a:tcPr marL="61576" marR="61576" marT="30788" marB="30788" anchor="ctr"/>
                </a:tc>
              </a:tr>
              <a:tr h="436914">
                <a:tc>
                  <a:txBody>
                    <a:bodyPr/>
                    <a:lstStyle/>
                    <a:p>
                      <a:pPr algn="l"/>
                      <a:r>
                        <a:rPr lang="en-US" sz="2500" b="1" dirty="0" err="1">
                          <a:solidFill>
                            <a:srgbClr val="0000FF"/>
                          </a:solidFill>
                          <a:effectLst>
                            <a:outerShdw blurRad="38100" dist="38100" dir="2700000" algn="tl">
                              <a:srgbClr val="000000">
                                <a:alpha val="43137"/>
                              </a:srgbClr>
                            </a:outerShdw>
                          </a:effectLst>
                        </a:rPr>
                        <a:t>Vanderwaals</a:t>
                      </a:r>
                      <a:r>
                        <a:rPr lang="en-US" sz="2500" b="1" dirty="0">
                          <a:solidFill>
                            <a:srgbClr val="0000FF"/>
                          </a:solidFill>
                          <a:effectLst>
                            <a:outerShdw blurRad="38100" dist="38100" dir="2700000" algn="tl">
                              <a:srgbClr val="000000">
                                <a:alpha val="43137"/>
                              </a:srgbClr>
                            </a:outerShdw>
                          </a:effectLst>
                        </a:rPr>
                        <a:t> radius</a:t>
                      </a:r>
                    </a:p>
                  </a:txBody>
                  <a:tcPr marL="61576" marR="61576" marT="30788" marB="30788" anchor="ctr"/>
                </a:tc>
                <a:tc>
                  <a:txBody>
                    <a:bodyPr/>
                    <a:lstStyle/>
                    <a:p>
                      <a:pPr algn="l"/>
                      <a:r>
                        <a:rPr lang="en-US" sz="2500" b="1" dirty="0">
                          <a:solidFill>
                            <a:srgbClr val="FF0066"/>
                          </a:solidFill>
                          <a:effectLst>
                            <a:outerShdw blurRad="38100" dist="38100" dir="2700000" algn="tl">
                              <a:srgbClr val="000000">
                                <a:alpha val="43137"/>
                              </a:srgbClr>
                            </a:outerShdw>
                          </a:effectLst>
                        </a:rPr>
                        <a:t>1,04 Å</a:t>
                      </a:r>
                    </a:p>
                  </a:txBody>
                  <a:tcPr marL="61576" marR="61576" marT="30788" marB="30788" anchor="ctr"/>
                </a:tc>
              </a:tr>
              <a:tr h="436914">
                <a:tc>
                  <a:txBody>
                    <a:bodyPr/>
                    <a:lstStyle/>
                    <a:p>
                      <a:pPr algn="l"/>
                      <a:r>
                        <a:rPr lang="en-US" sz="2500" b="1" dirty="0">
                          <a:solidFill>
                            <a:srgbClr val="0000FF"/>
                          </a:solidFill>
                          <a:effectLst>
                            <a:outerShdw blurRad="38100" dist="38100" dir="2700000" algn="tl">
                              <a:srgbClr val="000000">
                                <a:alpha val="43137"/>
                              </a:srgbClr>
                            </a:outerShdw>
                          </a:effectLst>
                        </a:rPr>
                        <a:t>Ionic radius</a:t>
                      </a:r>
                    </a:p>
                  </a:txBody>
                  <a:tcPr marL="61576" marR="61576" marT="30788" marB="30788" anchor="ctr"/>
                </a:tc>
                <a:tc>
                  <a:txBody>
                    <a:bodyPr/>
                    <a:lstStyle/>
                    <a:p>
                      <a:pPr algn="l"/>
                      <a:r>
                        <a:rPr lang="en-US" sz="2500" b="1" dirty="0">
                          <a:solidFill>
                            <a:srgbClr val="FF0066"/>
                          </a:solidFill>
                          <a:effectLst>
                            <a:outerShdw blurRad="38100" dist="38100" dir="2700000" algn="tl">
                              <a:srgbClr val="000000">
                                <a:alpha val="43137"/>
                              </a:srgbClr>
                            </a:outerShdw>
                          </a:effectLst>
                        </a:rPr>
                        <a:t>0,34 Å</a:t>
                      </a:r>
                    </a:p>
                  </a:txBody>
                  <a:tcPr marL="61576" marR="61576" marT="30788" marB="30788" anchor="ctr"/>
                </a:tc>
              </a:tr>
              <a:tr h="436914">
                <a:tc>
                  <a:txBody>
                    <a:bodyPr/>
                    <a:lstStyle/>
                    <a:p>
                      <a:pPr algn="l"/>
                      <a:r>
                        <a:rPr lang="en-US" sz="2500" b="1" dirty="0">
                          <a:solidFill>
                            <a:srgbClr val="0000FF"/>
                          </a:solidFill>
                          <a:effectLst>
                            <a:outerShdw blurRad="38100" dist="38100" dir="2700000" algn="tl">
                              <a:srgbClr val="000000">
                                <a:alpha val="43137"/>
                              </a:srgbClr>
                            </a:outerShdw>
                          </a:effectLst>
                        </a:rPr>
                        <a:t>Atomic radius</a:t>
                      </a:r>
                    </a:p>
                  </a:txBody>
                  <a:tcPr marL="61576" marR="61576" marT="30788" marB="30788" anchor="ctr"/>
                </a:tc>
                <a:tc>
                  <a:txBody>
                    <a:bodyPr/>
                    <a:lstStyle/>
                    <a:p>
                      <a:pPr algn="l"/>
                      <a:r>
                        <a:rPr lang="en-US" sz="2500" b="1" dirty="0">
                          <a:solidFill>
                            <a:srgbClr val="FF0066"/>
                          </a:solidFill>
                          <a:effectLst>
                            <a:outerShdw blurRad="38100" dist="38100" dir="2700000" algn="tl">
                              <a:srgbClr val="000000">
                                <a:alpha val="43137"/>
                              </a:srgbClr>
                            </a:outerShdw>
                          </a:effectLst>
                        </a:rPr>
                        <a:t>1,28 Å</a:t>
                      </a:r>
                    </a:p>
                  </a:txBody>
                  <a:tcPr marL="61576" marR="61576" marT="30788" marB="30788" anchor="ctr"/>
                </a:tc>
              </a:tr>
              <a:tr h="436914">
                <a:tc>
                  <a:txBody>
                    <a:bodyPr/>
                    <a:lstStyle/>
                    <a:p>
                      <a:pPr algn="l"/>
                      <a:r>
                        <a:rPr lang="en-US" sz="2500" b="1" dirty="0">
                          <a:solidFill>
                            <a:srgbClr val="0000FF"/>
                          </a:solidFill>
                          <a:effectLst>
                            <a:outerShdw blurRad="38100" dist="38100" dir="2700000" algn="tl">
                              <a:srgbClr val="000000">
                                <a:alpha val="43137"/>
                              </a:srgbClr>
                            </a:outerShdw>
                          </a:effectLst>
                        </a:rPr>
                        <a:t>Electronic shell</a:t>
                      </a:r>
                    </a:p>
                  </a:txBody>
                  <a:tcPr marL="61576" marR="61576" marT="30788" marB="30788" anchor="ctr"/>
                </a:tc>
                <a:tc>
                  <a:txBody>
                    <a:bodyPr/>
                    <a:lstStyle/>
                    <a:p>
                      <a:pPr algn="l"/>
                      <a:r>
                        <a:rPr lang="en-US" sz="2500" b="1" dirty="0">
                          <a:solidFill>
                            <a:srgbClr val="FF0066"/>
                          </a:solidFill>
                          <a:effectLst>
                            <a:outerShdw blurRad="38100" dist="38100" dir="2700000" algn="tl">
                              <a:srgbClr val="000000">
                                <a:alpha val="43137"/>
                              </a:srgbClr>
                            </a:outerShdw>
                          </a:effectLst>
                        </a:rPr>
                        <a:t>[Ne]3s23p3</a:t>
                      </a:r>
                    </a:p>
                  </a:txBody>
                  <a:tcPr marL="61576" marR="61576" marT="30788" marB="30788" anchor="ctr"/>
                </a:tc>
              </a:tr>
              <a:tr h="436914">
                <a:tc>
                  <a:txBody>
                    <a:bodyPr/>
                    <a:lstStyle/>
                    <a:p>
                      <a:pPr algn="l"/>
                      <a:r>
                        <a:rPr lang="en-US" sz="2500" b="1" dirty="0">
                          <a:solidFill>
                            <a:srgbClr val="0000FF"/>
                          </a:solidFill>
                          <a:effectLst>
                            <a:outerShdw blurRad="38100" dist="38100" dir="2700000" algn="tl">
                              <a:srgbClr val="000000">
                                <a:alpha val="43137"/>
                              </a:srgbClr>
                            </a:outerShdw>
                          </a:effectLst>
                        </a:rPr>
                        <a:t>Energy of first </a:t>
                      </a:r>
                      <a:r>
                        <a:rPr lang="en-US" sz="2500" b="1" dirty="0" err="1">
                          <a:solidFill>
                            <a:srgbClr val="0000FF"/>
                          </a:solidFill>
                          <a:effectLst>
                            <a:outerShdw blurRad="38100" dist="38100" dir="2700000" algn="tl">
                              <a:srgbClr val="000000">
                                <a:alpha val="43137"/>
                              </a:srgbClr>
                            </a:outerShdw>
                          </a:effectLst>
                        </a:rPr>
                        <a:t>ionisation</a:t>
                      </a:r>
                      <a:endParaRPr lang="en-US" sz="2500" b="1" dirty="0">
                        <a:solidFill>
                          <a:srgbClr val="0000FF"/>
                        </a:solidFill>
                        <a:effectLst>
                          <a:outerShdw blurRad="38100" dist="38100" dir="2700000" algn="tl">
                            <a:srgbClr val="000000">
                              <a:alpha val="43137"/>
                            </a:srgbClr>
                          </a:outerShdw>
                        </a:effectLst>
                      </a:endParaRPr>
                    </a:p>
                  </a:txBody>
                  <a:tcPr marL="61576" marR="61576" marT="30788" marB="30788" anchor="ctr"/>
                </a:tc>
                <a:tc>
                  <a:txBody>
                    <a:bodyPr/>
                    <a:lstStyle/>
                    <a:p>
                      <a:pPr algn="l"/>
                      <a:r>
                        <a:rPr lang="en-US" sz="2500" b="1" dirty="0">
                          <a:solidFill>
                            <a:srgbClr val="FF0066"/>
                          </a:solidFill>
                          <a:effectLst>
                            <a:outerShdw blurRad="38100" dist="38100" dir="2700000" algn="tl">
                              <a:srgbClr val="000000">
                                <a:alpha val="43137"/>
                              </a:srgbClr>
                            </a:outerShdw>
                          </a:effectLst>
                        </a:rPr>
                        <a:t>10,118 </a:t>
                      </a:r>
                      <a:r>
                        <a:rPr lang="en-US" sz="2500" b="1" dirty="0" err="1">
                          <a:solidFill>
                            <a:srgbClr val="FF0066"/>
                          </a:solidFill>
                          <a:effectLst>
                            <a:outerShdw blurRad="38100" dist="38100" dir="2700000" algn="tl">
                              <a:srgbClr val="000000">
                                <a:alpha val="43137"/>
                              </a:srgbClr>
                            </a:outerShdw>
                          </a:effectLst>
                        </a:rPr>
                        <a:t>eV</a:t>
                      </a:r>
                      <a:endParaRPr lang="en-US" sz="2500" b="1" dirty="0">
                        <a:solidFill>
                          <a:srgbClr val="FF0066"/>
                        </a:solidFill>
                        <a:effectLst>
                          <a:outerShdw blurRad="38100" dist="38100" dir="2700000" algn="tl">
                            <a:srgbClr val="000000">
                              <a:alpha val="43137"/>
                            </a:srgbClr>
                          </a:outerShdw>
                        </a:effectLst>
                      </a:endParaRPr>
                    </a:p>
                  </a:txBody>
                  <a:tcPr marL="61576" marR="61576" marT="30788" marB="30788" anchor="ctr"/>
                </a:tc>
              </a:tr>
              <a:tr h="436914">
                <a:tc>
                  <a:txBody>
                    <a:bodyPr/>
                    <a:lstStyle/>
                    <a:p>
                      <a:pPr algn="l"/>
                      <a:r>
                        <a:rPr lang="en-US" sz="2500" b="1" dirty="0">
                          <a:solidFill>
                            <a:srgbClr val="0000FF"/>
                          </a:solidFill>
                          <a:effectLst>
                            <a:outerShdw blurRad="38100" dist="38100" dir="2700000" algn="tl">
                              <a:srgbClr val="000000">
                                <a:alpha val="43137"/>
                              </a:srgbClr>
                            </a:outerShdw>
                          </a:effectLst>
                        </a:rPr>
                        <a:t>Energy of second </a:t>
                      </a:r>
                      <a:r>
                        <a:rPr lang="en-US" sz="2500" b="1" dirty="0" err="1">
                          <a:solidFill>
                            <a:srgbClr val="0000FF"/>
                          </a:solidFill>
                          <a:effectLst>
                            <a:outerShdw blurRad="38100" dist="38100" dir="2700000" algn="tl">
                              <a:srgbClr val="000000">
                                <a:alpha val="43137"/>
                              </a:srgbClr>
                            </a:outerShdw>
                          </a:effectLst>
                        </a:rPr>
                        <a:t>ionisation</a:t>
                      </a:r>
                      <a:endParaRPr lang="en-US" sz="2500" b="1" dirty="0">
                        <a:solidFill>
                          <a:srgbClr val="0000FF"/>
                        </a:solidFill>
                        <a:effectLst>
                          <a:outerShdw blurRad="38100" dist="38100" dir="2700000" algn="tl">
                            <a:srgbClr val="000000">
                              <a:alpha val="43137"/>
                            </a:srgbClr>
                          </a:outerShdw>
                        </a:effectLst>
                      </a:endParaRPr>
                    </a:p>
                  </a:txBody>
                  <a:tcPr marL="61576" marR="61576" marT="30788" marB="30788" anchor="ctr"/>
                </a:tc>
                <a:tc>
                  <a:txBody>
                    <a:bodyPr/>
                    <a:lstStyle/>
                    <a:p>
                      <a:pPr algn="l"/>
                      <a:r>
                        <a:rPr lang="en-US" sz="2500" b="1" dirty="0">
                          <a:solidFill>
                            <a:srgbClr val="FF0066"/>
                          </a:solidFill>
                          <a:effectLst>
                            <a:outerShdw blurRad="38100" dist="38100" dir="2700000" algn="tl">
                              <a:srgbClr val="000000">
                                <a:alpha val="43137"/>
                              </a:srgbClr>
                            </a:outerShdw>
                          </a:effectLst>
                        </a:rPr>
                        <a:t>19,725 </a:t>
                      </a:r>
                      <a:r>
                        <a:rPr lang="en-US" sz="2500" b="1" dirty="0" err="1">
                          <a:solidFill>
                            <a:srgbClr val="FF0066"/>
                          </a:solidFill>
                          <a:effectLst>
                            <a:outerShdw blurRad="38100" dist="38100" dir="2700000" algn="tl">
                              <a:srgbClr val="000000">
                                <a:alpha val="43137"/>
                              </a:srgbClr>
                            </a:outerShdw>
                          </a:effectLst>
                        </a:rPr>
                        <a:t>eV</a:t>
                      </a:r>
                      <a:endParaRPr lang="en-US" sz="2500" b="1" dirty="0">
                        <a:solidFill>
                          <a:srgbClr val="FF0066"/>
                        </a:solidFill>
                        <a:effectLst>
                          <a:outerShdw blurRad="38100" dist="38100" dir="2700000" algn="tl">
                            <a:srgbClr val="000000">
                              <a:alpha val="43137"/>
                            </a:srgbClr>
                          </a:outerShdw>
                        </a:effectLst>
                      </a:endParaRPr>
                    </a:p>
                  </a:txBody>
                  <a:tcPr marL="61576" marR="61576" marT="30788" marB="30788" anchor="ctr"/>
                </a:tc>
              </a:tr>
              <a:tr h="436914">
                <a:tc>
                  <a:txBody>
                    <a:bodyPr/>
                    <a:lstStyle/>
                    <a:p>
                      <a:pPr algn="l"/>
                      <a:r>
                        <a:rPr lang="en-US" sz="2500" b="1" dirty="0">
                          <a:solidFill>
                            <a:srgbClr val="0000FF"/>
                          </a:solidFill>
                          <a:effectLst>
                            <a:outerShdw blurRad="38100" dist="38100" dir="2700000" algn="tl">
                              <a:srgbClr val="000000">
                                <a:alpha val="43137"/>
                              </a:srgbClr>
                            </a:outerShdw>
                          </a:effectLst>
                        </a:rPr>
                        <a:t>Energy of third </a:t>
                      </a:r>
                      <a:r>
                        <a:rPr lang="en-US" sz="2500" b="1" dirty="0" err="1">
                          <a:solidFill>
                            <a:srgbClr val="0000FF"/>
                          </a:solidFill>
                          <a:effectLst>
                            <a:outerShdw blurRad="38100" dist="38100" dir="2700000" algn="tl">
                              <a:srgbClr val="000000">
                                <a:alpha val="43137"/>
                              </a:srgbClr>
                            </a:outerShdw>
                          </a:effectLst>
                        </a:rPr>
                        <a:t>ionisation</a:t>
                      </a:r>
                      <a:endParaRPr lang="en-US" sz="2500" b="1" dirty="0">
                        <a:solidFill>
                          <a:srgbClr val="0000FF"/>
                        </a:solidFill>
                        <a:effectLst>
                          <a:outerShdw blurRad="38100" dist="38100" dir="2700000" algn="tl">
                            <a:srgbClr val="000000">
                              <a:alpha val="43137"/>
                            </a:srgbClr>
                          </a:outerShdw>
                        </a:effectLst>
                      </a:endParaRPr>
                    </a:p>
                  </a:txBody>
                  <a:tcPr marL="61576" marR="61576" marT="30788" marB="30788" anchor="ctr"/>
                </a:tc>
                <a:tc>
                  <a:txBody>
                    <a:bodyPr/>
                    <a:lstStyle/>
                    <a:p>
                      <a:pPr algn="l"/>
                      <a:r>
                        <a:rPr lang="en-US" sz="2500" b="1" dirty="0">
                          <a:solidFill>
                            <a:srgbClr val="FF0066"/>
                          </a:solidFill>
                          <a:effectLst>
                            <a:outerShdw blurRad="38100" dist="38100" dir="2700000" algn="tl">
                              <a:srgbClr val="000000">
                                <a:alpha val="43137"/>
                              </a:srgbClr>
                            </a:outerShdw>
                          </a:effectLst>
                        </a:rPr>
                        <a:t>29,141 </a:t>
                      </a:r>
                      <a:r>
                        <a:rPr lang="en-US" sz="2500" b="1" dirty="0" err="1">
                          <a:solidFill>
                            <a:srgbClr val="FF0066"/>
                          </a:solidFill>
                          <a:effectLst>
                            <a:outerShdw blurRad="38100" dist="38100" dir="2700000" algn="tl">
                              <a:srgbClr val="000000">
                                <a:alpha val="43137"/>
                              </a:srgbClr>
                            </a:outerShdw>
                          </a:effectLst>
                        </a:rPr>
                        <a:t>eV</a:t>
                      </a:r>
                      <a:endParaRPr lang="en-US" sz="2500" b="1" dirty="0">
                        <a:solidFill>
                          <a:srgbClr val="FF0066"/>
                        </a:solidFill>
                        <a:effectLst>
                          <a:outerShdw blurRad="38100" dist="38100" dir="2700000" algn="tl">
                            <a:srgbClr val="000000">
                              <a:alpha val="43137"/>
                            </a:srgbClr>
                          </a:outerShdw>
                        </a:effectLst>
                      </a:endParaRPr>
                    </a:p>
                  </a:txBody>
                  <a:tcPr marL="61576" marR="61576" marT="30788" marB="30788" anchor="ctr"/>
                </a:tc>
              </a:tr>
              <a:tr h="564739">
                <a:tc>
                  <a:txBody>
                    <a:bodyPr/>
                    <a:lstStyle/>
                    <a:p>
                      <a:pPr algn="l"/>
                      <a:r>
                        <a:rPr lang="en-US" sz="2500" b="1" dirty="0">
                          <a:solidFill>
                            <a:srgbClr val="0000FF"/>
                          </a:solidFill>
                          <a:effectLst>
                            <a:outerShdw blurRad="38100" dist="38100" dir="2700000" algn="tl">
                              <a:srgbClr val="000000">
                                <a:alpha val="43137"/>
                              </a:srgbClr>
                            </a:outerShdw>
                          </a:effectLst>
                        </a:rPr>
                        <a:t>Discovered by</a:t>
                      </a:r>
                    </a:p>
                  </a:txBody>
                  <a:tcPr marL="61576" marR="61576" marT="30788" marB="30788" anchor="ctr"/>
                </a:tc>
                <a:tc>
                  <a:txBody>
                    <a:bodyPr/>
                    <a:lstStyle/>
                    <a:p>
                      <a:pPr algn="l"/>
                      <a:r>
                        <a:rPr lang="en-US" sz="2500" b="1" dirty="0" err="1">
                          <a:solidFill>
                            <a:srgbClr val="FF0066"/>
                          </a:solidFill>
                          <a:effectLst>
                            <a:outerShdw blurRad="38100" dist="38100" dir="2700000" algn="tl">
                              <a:srgbClr val="000000">
                                <a:alpha val="43137"/>
                              </a:srgbClr>
                            </a:outerShdw>
                          </a:effectLst>
                        </a:rPr>
                        <a:t>Hennig</a:t>
                      </a:r>
                      <a:r>
                        <a:rPr lang="en-US" sz="2500" b="1" dirty="0">
                          <a:solidFill>
                            <a:srgbClr val="FF0066"/>
                          </a:solidFill>
                          <a:effectLst>
                            <a:outerShdw blurRad="38100" dist="38100" dir="2700000" algn="tl">
                              <a:srgbClr val="000000">
                                <a:alpha val="43137"/>
                              </a:srgbClr>
                            </a:outerShdw>
                          </a:effectLst>
                        </a:rPr>
                        <a:t> Brandt in 1669</a:t>
                      </a:r>
                    </a:p>
                  </a:txBody>
                  <a:tcPr marL="61576" marR="61576" marT="30788" marB="30788" anchor="ctr"/>
                </a:tc>
              </a:tr>
            </a:tbl>
          </a:graphicData>
        </a:graphic>
      </p:graphicFrame>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ransition spd="slow">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2051" name="Picture 3"/>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7" name="Rectangle 6"/>
          <p:cNvSpPr/>
          <p:nvPr/>
        </p:nvSpPr>
        <p:spPr>
          <a:xfrm>
            <a:off x="914400" y="1981200"/>
            <a:ext cx="7620000" cy="923330"/>
          </a:xfrm>
          <a:prstGeom prst="rect">
            <a:avLst/>
          </a:prstGeom>
        </p:spPr>
        <p:txBody>
          <a:bodyPr wrap="square">
            <a:spAutoFit/>
          </a:bodyPr>
          <a:lstStyle/>
          <a:p>
            <a:pPr algn="ctr"/>
            <a:endParaRPr lang="en-US" sz="5400" b="1" dirty="0"/>
          </a:p>
        </p:txBody>
      </p:sp>
      <p:sp>
        <p:nvSpPr>
          <p:cNvPr id="6" name="Rectangle 5"/>
          <p:cNvSpPr/>
          <p:nvPr/>
        </p:nvSpPr>
        <p:spPr>
          <a:xfrm>
            <a:off x="685800" y="2895600"/>
            <a:ext cx="7924800" cy="1938992"/>
          </a:xfrm>
          <a:prstGeom prst="rect">
            <a:avLst/>
          </a:prstGeom>
        </p:spPr>
        <p:txBody>
          <a:bodyPr wrap="square">
            <a:spAutoFit/>
          </a:bodyPr>
          <a:lstStyle/>
          <a:p>
            <a:pPr algn="ctr"/>
            <a:r>
              <a:rPr lang="en-US" sz="6000" b="1" kern="10" dirty="0" smtClean="0">
                <a:ln w="9525">
                  <a:solidFill>
                    <a:srgbClr val="CC99FF"/>
                  </a:solidFill>
                  <a:round/>
                  <a:headEnd/>
                  <a:tailEnd/>
                </a:ln>
                <a:gradFill rotWithShape="1">
                  <a:gsLst>
                    <a:gs pos="0">
                      <a:srgbClr val="6600CC"/>
                    </a:gs>
                    <a:gs pos="100000">
                      <a:srgbClr val="CC00CC"/>
                    </a:gs>
                  </a:gsLst>
                  <a:lin ang="5400000" scaled="1"/>
                </a:gradFill>
                <a:effectLst>
                  <a:outerShdw blurRad="38100" dist="38100" dir="2700000" algn="tl">
                    <a:srgbClr val="000000">
                      <a:alpha val="43137"/>
                    </a:srgbClr>
                  </a:outerShdw>
                </a:effectLst>
                <a:latin typeface="Impact"/>
              </a:rPr>
              <a:t>A. 	Market   Value   Of   The   Mineral </a:t>
            </a:r>
            <a:endParaRPr lang="en-US" sz="6000" b="1" dirty="0"/>
          </a:p>
        </p:txBody>
      </p:sp>
    </p:spTree>
  </p:cSld>
  <p:clrMapOvr>
    <a:masterClrMapping/>
  </p:clrMapOvr>
  <p:transition spd="slow">
    <p:push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9" name="Rectangle 3"/>
          <p:cNvSpPr>
            <a:spLocks noGrp="1" noChangeArrowheads="1"/>
          </p:cNvSpPr>
          <p:nvPr>
            <p:ph type="body" idx="1"/>
          </p:nvPr>
        </p:nvSpPr>
        <p:spPr>
          <a:xfrm>
            <a:off x="0" y="0"/>
            <a:ext cx="9144000" cy="6858000"/>
          </a:xfrm>
          <a:noFill/>
          <a:ln w="76200">
            <a:solidFill>
              <a:srgbClr val="CC99FF"/>
            </a:solidFill>
          </a:ln>
        </p:spPr>
        <p:txBody>
          <a:bodyPr/>
          <a:lstStyle/>
          <a:p>
            <a:pPr eaLnBrk="1" hangingPunct="1">
              <a:lnSpc>
                <a:spcPct val="80000"/>
              </a:lnSpc>
              <a:buFontTx/>
              <a:buNone/>
            </a:pPr>
            <a:r>
              <a:rPr lang="en-US" sz="1300" dirty="0" smtClean="0"/>
              <a:t>	</a:t>
            </a:r>
          </a:p>
        </p:txBody>
      </p:sp>
      <p:pic>
        <p:nvPicPr>
          <p:cNvPr id="5122" name="Picture 2"/>
          <p:cNvPicPr>
            <a:picLocks noChangeAspect="1" noChangeArrowheads="1"/>
          </p:cNvPicPr>
          <p:nvPr/>
        </p:nvPicPr>
        <p:blipFill>
          <a:blip r:embed="rId2"/>
          <a:srcRect/>
          <a:stretch>
            <a:fillRect/>
          </a:stretch>
        </p:blipFill>
        <p:spPr bwMode="auto">
          <a:xfrm>
            <a:off x="152400" y="152400"/>
            <a:ext cx="8839200" cy="6553200"/>
          </a:xfrm>
          <a:prstGeom prst="rect">
            <a:avLst/>
          </a:prstGeom>
          <a:noFill/>
          <a:ln w="9525">
            <a:noFill/>
            <a:miter lim="800000"/>
            <a:headEnd/>
            <a:tailEnd/>
          </a:ln>
          <a:effectLst/>
        </p:spPr>
      </p:pic>
      <p:sp>
        <p:nvSpPr>
          <p:cNvPr id="4" name="Rectangle 3"/>
          <p:cNvSpPr/>
          <p:nvPr/>
        </p:nvSpPr>
        <p:spPr>
          <a:xfrm>
            <a:off x="228600" y="228600"/>
            <a:ext cx="8686800" cy="313932"/>
          </a:xfrm>
          <a:prstGeom prst="rect">
            <a:avLst/>
          </a:prstGeom>
        </p:spPr>
        <p:txBody>
          <a:bodyPr wrap="square">
            <a:spAutoFit/>
          </a:bodyPr>
          <a:lstStyle/>
          <a:p>
            <a:pPr>
              <a:lnSpc>
                <a:spcPct val="80000"/>
              </a:lnSpc>
            </a:pPr>
            <a:r>
              <a:rPr lang="en-US" dirty="0" smtClean="0">
                <a:latin typeface="Tahoma" pitchFamily="34" charset="0"/>
              </a:rPr>
              <a:t>		</a:t>
            </a:r>
          </a:p>
        </p:txBody>
      </p:sp>
      <p:pic>
        <p:nvPicPr>
          <p:cNvPr id="1026" name="Picture 2"/>
          <p:cNvPicPr>
            <a:picLocks noChangeAspect="1" noChangeArrowheads="1"/>
          </p:cNvPicPr>
          <p:nvPr/>
        </p:nvPicPr>
        <p:blipFill>
          <a:blip r:embed="rId3"/>
          <a:srcRect/>
          <a:stretch>
            <a:fillRect/>
          </a:stretch>
        </p:blipFill>
        <p:spPr bwMode="auto">
          <a:xfrm>
            <a:off x="304800" y="304800"/>
            <a:ext cx="8458200" cy="6172200"/>
          </a:xfrm>
          <a:prstGeom prst="rect">
            <a:avLst/>
          </a:prstGeom>
          <a:noFill/>
          <a:ln w="9525">
            <a:noFill/>
            <a:miter lim="800000"/>
            <a:headEnd/>
            <a:tailEnd/>
          </a:ln>
          <a:effectLst/>
        </p:spPr>
      </p:pic>
      <p:sp>
        <p:nvSpPr>
          <p:cNvPr id="6" name="Rectangle 5"/>
          <p:cNvSpPr/>
          <p:nvPr/>
        </p:nvSpPr>
        <p:spPr>
          <a:xfrm>
            <a:off x="533400" y="838200"/>
            <a:ext cx="8077200" cy="4616648"/>
          </a:xfrm>
          <a:prstGeom prst="rect">
            <a:avLst/>
          </a:prstGeom>
        </p:spPr>
        <p:txBody>
          <a:bodyPr wrap="square">
            <a:spAutoFit/>
          </a:bodyPr>
          <a:lstStyle/>
          <a:p>
            <a:pPr>
              <a:buFont typeface="Arial" charset="0"/>
              <a:buNone/>
              <a:defRPr/>
            </a:pPr>
            <a:r>
              <a:rPr lang="en-US" sz="4200" b="1" dirty="0" smtClean="0">
                <a:solidFill>
                  <a:srgbClr val="FF0066"/>
                </a:solidFill>
                <a:effectLst>
                  <a:outerShdw blurRad="38100" dist="38100" dir="2700000" algn="tl">
                    <a:srgbClr val="000000">
                      <a:alpha val="43137"/>
                    </a:srgbClr>
                  </a:outerShdw>
                </a:effectLst>
              </a:rPr>
              <a:t>The demand for phosphate is increasing. In Netherlands and in the majority countries of Europe, they use phosphate in the pharmaceuticals sectors and industrial and household cleaning. There are some quarry in Thailand selling Phosphates around US$ 0.75 per kilo (2.2 pound) . </a:t>
            </a:r>
            <a:endParaRPr lang="en-US" sz="3200" b="1" dirty="0">
              <a:solidFill>
                <a:srgbClr val="FF0066"/>
              </a:solidFill>
              <a:effectLst>
                <a:outerShdw blurRad="38100" dist="38100" dir="2700000" algn="tl">
                  <a:srgbClr val="000000">
                    <a:alpha val="43137"/>
                  </a:srgbClr>
                </a:outerShdw>
              </a:effectLst>
              <a:latin typeface="Book Antiqua" pitchFamily="18" charset="0"/>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animEffect transition="in" filter="randombar(horizontal)">
                                      <p:cBhvr>
                                        <p:cTn id="7" dur="500"/>
                                        <p:tgtEl>
                                          <p:spTgt spid="552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9" name="Rectangle 3"/>
          <p:cNvSpPr>
            <a:spLocks noGrp="1" noChangeArrowheads="1"/>
          </p:cNvSpPr>
          <p:nvPr>
            <p:ph type="body" idx="1"/>
          </p:nvPr>
        </p:nvSpPr>
        <p:spPr>
          <a:xfrm>
            <a:off x="0" y="0"/>
            <a:ext cx="9144000" cy="6858000"/>
          </a:xfrm>
          <a:noFill/>
          <a:ln w="76200">
            <a:solidFill>
              <a:srgbClr val="CC99FF"/>
            </a:solidFill>
          </a:ln>
        </p:spPr>
        <p:txBody>
          <a:bodyPr/>
          <a:lstStyle/>
          <a:p>
            <a:pPr eaLnBrk="1" hangingPunct="1">
              <a:lnSpc>
                <a:spcPct val="80000"/>
              </a:lnSpc>
              <a:buFontTx/>
              <a:buNone/>
            </a:pPr>
            <a:r>
              <a:rPr lang="en-US" sz="1300" dirty="0" smtClean="0"/>
              <a:t>	</a:t>
            </a:r>
          </a:p>
        </p:txBody>
      </p:sp>
      <p:pic>
        <p:nvPicPr>
          <p:cNvPr id="5122" name="Picture 2"/>
          <p:cNvPicPr>
            <a:picLocks noChangeAspect="1" noChangeArrowheads="1"/>
          </p:cNvPicPr>
          <p:nvPr/>
        </p:nvPicPr>
        <p:blipFill>
          <a:blip r:embed="rId2"/>
          <a:srcRect/>
          <a:stretch>
            <a:fillRect/>
          </a:stretch>
        </p:blipFill>
        <p:spPr bwMode="auto">
          <a:xfrm>
            <a:off x="152400" y="152400"/>
            <a:ext cx="8839200" cy="6553200"/>
          </a:xfrm>
          <a:prstGeom prst="rect">
            <a:avLst/>
          </a:prstGeom>
          <a:noFill/>
          <a:ln w="9525">
            <a:noFill/>
            <a:miter lim="800000"/>
            <a:headEnd/>
            <a:tailEnd/>
          </a:ln>
          <a:effectLst/>
        </p:spPr>
      </p:pic>
      <p:sp>
        <p:nvSpPr>
          <p:cNvPr id="4" name="Rectangle 3"/>
          <p:cNvSpPr/>
          <p:nvPr/>
        </p:nvSpPr>
        <p:spPr>
          <a:xfrm>
            <a:off x="228600" y="228600"/>
            <a:ext cx="8686800" cy="313932"/>
          </a:xfrm>
          <a:prstGeom prst="rect">
            <a:avLst/>
          </a:prstGeom>
        </p:spPr>
        <p:txBody>
          <a:bodyPr wrap="square">
            <a:spAutoFit/>
          </a:bodyPr>
          <a:lstStyle/>
          <a:p>
            <a:pPr>
              <a:lnSpc>
                <a:spcPct val="80000"/>
              </a:lnSpc>
            </a:pPr>
            <a:r>
              <a:rPr lang="en-US" dirty="0" smtClean="0">
                <a:latin typeface="Tahoma" pitchFamily="34" charset="0"/>
              </a:rPr>
              <a:t>		</a:t>
            </a:r>
          </a:p>
        </p:txBody>
      </p:sp>
      <p:pic>
        <p:nvPicPr>
          <p:cNvPr id="1026" name="Picture 2"/>
          <p:cNvPicPr>
            <a:picLocks noChangeAspect="1" noChangeArrowheads="1"/>
          </p:cNvPicPr>
          <p:nvPr/>
        </p:nvPicPr>
        <p:blipFill>
          <a:blip r:embed="rId3"/>
          <a:srcRect/>
          <a:stretch>
            <a:fillRect/>
          </a:stretch>
        </p:blipFill>
        <p:spPr bwMode="auto">
          <a:xfrm>
            <a:off x="304800" y="304800"/>
            <a:ext cx="8458200" cy="6172200"/>
          </a:xfrm>
          <a:prstGeom prst="rect">
            <a:avLst/>
          </a:prstGeom>
          <a:noFill/>
          <a:ln w="9525">
            <a:noFill/>
            <a:miter lim="800000"/>
            <a:headEnd/>
            <a:tailEnd/>
          </a:ln>
          <a:effectLst/>
        </p:spPr>
      </p:pic>
      <p:sp>
        <p:nvSpPr>
          <p:cNvPr id="6" name="Rectangle 5"/>
          <p:cNvSpPr/>
          <p:nvPr/>
        </p:nvSpPr>
        <p:spPr>
          <a:xfrm>
            <a:off x="457200" y="1752600"/>
            <a:ext cx="8077200" cy="2308324"/>
          </a:xfrm>
          <a:prstGeom prst="rect">
            <a:avLst/>
          </a:prstGeom>
        </p:spPr>
        <p:txBody>
          <a:bodyPr wrap="square">
            <a:spAutoFit/>
          </a:bodyPr>
          <a:lstStyle/>
          <a:p>
            <a:pPr>
              <a:buFont typeface="Arial" charset="0"/>
              <a:buNone/>
              <a:defRPr/>
            </a:pPr>
            <a:r>
              <a:rPr lang="en-US" sz="3600" b="1" dirty="0" smtClean="0">
                <a:solidFill>
                  <a:srgbClr val="0000FF"/>
                </a:solidFill>
                <a:effectLst>
                  <a:outerShdw blurRad="38100" dist="38100" dir="2700000" algn="tl">
                    <a:srgbClr val="000000">
                      <a:alpha val="43137"/>
                    </a:srgbClr>
                  </a:outerShdw>
                </a:effectLst>
              </a:rPr>
              <a:t>Phosphate </a:t>
            </a:r>
            <a:r>
              <a:rPr lang="en-US" sz="3600" b="1" dirty="0" smtClean="0">
                <a:solidFill>
                  <a:srgbClr val="0000FF"/>
                </a:solidFill>
                <a:effectLst>
                  <a:outerShdw blurRad="38100" dist="38100" dir="2700000" algn="tl">
                    <a:srgbClr val="000000">
                      <a:alpha val="43137"/>
                    </a:srgbClr>
                  </a:outerShdw>
                </a:effectLst>
              </a:rPr>
              <a:t>Fertilizer report are considered the most authoritative in the industry, trusted by the largest fertilizer producers, traders and consumers in the global market.</a:t>
            </a:r>
            <a:endParaRPr lang="en-US" sz="3600" b="1" dirty="0">
              <a:solidFill>
                <a:srgbClr val="0000FF"/>
              </a:solidFill>
              <a:effectLst>
                <a:outerShdw blurRad="38100" dist="38100" dir="2700000" algn="tl">
                  <a:srgbClr val="000000">
                    <a:alpha val="43137"/>
                  </a:srgbClr>
                </a:outerShdw>
              </a:effectLst>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animEffect transition="in" filter="randombar(horizontal)">
                                      <p:cBhvr>
                                        <p:cTn id="7" dur="500"/>
                                        <p:tgtEl>
                                          <p:spTgt spid="552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2051" name="Picture 3"/>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7" name="Rectangle 6"/>
          <p:cNvSpPr/>
          <p:nvPr/>
        </p:nvSpPr>
        <p:spPr>
          <a:xfrm>
            <a:off x="914400" y="1981200"/>
            <a:ext cx="7620000" cy="923330"/>
          </a:xfrm>
          <a:prstGeom prst="rect">
            <a:avLst/>
          </a:prstGeom>
        </p:spPr>
        <p:txBody>
          <a:bodyPr wrap="square">
            <a:spAutoFit/>
          </a:bodyPr>
          <a:lstStyle/>
          <a:p>
            <a:pPr algn="ctr"/>
            <a:endParaRPr lang="en-US" sz="5400" b="1" dirty="0"/>
          </a:p>
        </p:txBody>
      </p:sp>
      <p:sp>
        <p:nvSpPr>
          <p:cNvPr id="8" name="Rectangle 7"/>
          <p:cNvSpPr/>
          <p:nvPr/>
        </p:nvSpPr>
        <p:spPr>
          <a:xfrm>
            <a:off x="914400" y="3276600"/>
            <a:ext cx="7467600" cy="1323439"/>
          </a:xfrm>
          <a:prstGeom prst="rect">
            <a:avLst/>
          </a:prstGeom>
        </p:spPr>
        <p:txBody>
          <a:bodyPr wrap="square">
            <a:spAutoFit/>
          </a:bodyPr>
          <a:lstStyle/>
          <a:p>
            <a:pPr algn="ctr"/>
            <a:r>
              <a:rPr lang="en-US" sz="8000" kern="10" dirty="0" smtClean="0">
                <a:ln w="9525">
                  <a:solidFill>
                    <a:srgbClr val="CC99FF"/>
                  </a:solidFill>
                  <a:round/>
                  <a:headEnd/>
                  <a:tailEnd/>
                </a:ln>
                <a:gradFill rotWithShape="1">
                  <a:gsLst>
                    <a:gs pos="0">
                      <a:srgbClr val="6600CC"/>
                    </a:gs>
                    <a:gs pos="100000">
                      <a:srgbClr val="CC00CC"/>
                    </a:gs>
                  </a:gsLst>
                  <a:lin ang="5400000" scaled="1"/>
                </a:gradFill>
                <a:effectLst>
                  <a:outerShdw blurRad="38100" dist="38100" dir="2700000" algn="tl">
                    <a:srgbClr val="000000">
                      <a:alpha val="43137"/>
                    </a:srgbClr>
                  </a:outerShdw>
                </a:effectLst>
                <a:latin typeface="Impact"/>
              </a:rPr>
              <a:t>B. 	Cost Of Mini </a:t>
            </a:r>
            <a:r>
              <a:rPr lang="en-US" sz="8000" kern="10" dirty="0" err="1" smtClean="0">
                <a:ln w="9525">
                  <a:solidFill>
                    <a:srgbClr val="CC99FF"/>
                  </a:solidFill>
                  <a:round/>
                  <a:headEnd/>
                  <a:tailEnd/>
                </a:ln>
                <a:gradFill rotWithShape="1">
                  <a:gsLst>
                    <a:gs pos="0">
                      <a:srgbClr val="6600CC"/>
                    </a:gs>
                    <a:gs pos="100000">
                      <a:srgbClr val="CC00CC"/>
                    </a:gs>
                  </a:gsLst>
                  <a:lin ang="5400000" scaled="1"/>
                </a:gradFill>
                <a:effectLst>
                  <a:outerShdw blurRad="38100" dist="38100" dir="2700000" algn="tl">
                    <a:srgbClr val="000000">
                      <a:alpha val="43137"/>
                    </a:srgbClr>
                  </a:outerShdw>
                </a:effectLst>
                <a:latin typeface="Impact"/>
              </a:rPr>
              <a:t>ng</a:t>
            </a:r>
            <a:endParaRPr lang="en-US" sz="8000" dirty="0"/>
          </a:p>
        </p:txBody>
      </p:sp>
    </p:spTree>
  </p:cSld>
  <p:clrMapOvr>
    <a:masterClrMapping/>
  </p:clrMapOvr>
  <p:transition spd="slow">
    <p:push dir="d"/>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435</TotalTime>
  <Words>859</Words>
  <Application>Microsoft Office PowerPoint</Application>
  <PresentationFormat>On-screen Show (4:3)</PresentationFormat>
  <Paragraphs>156</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Phosphates</vt:lpstr>
    </vt:vector>
  </TitlesOfParts>
  <Company>oel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MINING WEBQUEST      ON EARTH SCIENCE</dc:title>
  <dc:creator>Personal Use</dc:creator>
  <cp:lastModifiedBy>Personal Use</cp:lastModifiedBy>
  <cp:revision>48</cp:revision>
  <dcterms:created xsi:type="dcterms:W3CDTF">2010-07-09T06:28:05Z</dcterms:created>
  <dcterms:modified xsi:type="dcterms:W3CDTF">2010-07-14T13:01:44Z</dcterms:modified>
</cp:coreProperties>
</file>